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76" r:id="rId2"/>
    <p:sldId id="256" r:id="rId3"/>
    <p:sldId id="268" r:id="rId4"/>
    <p:sldId id="275" r:id="rId5"/>
    <p:sldId id="274" r:id="rId6"/>
    <p:sldId id="272" r:id="rId7"/>
    <p:sldId id="273" r:id="rId8"/>
    <p:sldId id="279" r:id="rId9"/>
    <p:sldId id="285" r:id="rId10"/>
    <p:sldId id="259" r:id="rId11"/>
    <p:sldId id="269" r:id="rId12"/>
    <p:sldId id="270" r:id="rId13"/>
    <p:sldId id="260" r:id="rId14"/>
    <p:sldId id="265" r:id="rId15"/>
    <p:sldId id="284"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9" r:id="rId39"/>
    <p:sldId id="308" r:id="rId40"/>
    <p:sldId id="310" r:id="rId41"/>
    <p:sldId id="311" r:id="rId42"/>
    <p:sldId id="312" r:id="rId43"/>
    <p:sldId id="313" r:id="rId44"/>
    <p:sldId id="314" r:id="rId45"/>
    <p:sldId id="315" r:id="rId46"/>
    <p:sldId id="323" r:id="rId47"/>
    <p:sldId id="324" r:id="rId48"/>
    <p:sldId id="325" r:id="rId49"/>
    <p:sldId id="326" r:id="rId50"/>
    <p:sldId id="327" r:id="rId51"/>
    <p:sldId id="316" r:id="rId52"/>
    <p:sldId id="318" r:id="rId53"/>
    <p:sldId id="319" r:id="rId54"/>
    <p:sldId id="320" r:id="rId55"/>
    <p:sldId id="321" r:id="rId56"/>
    <p:sldId id="322" r:id="rId57"/>
    <p:sldId id="329" r:id="rId58"/>
    <p:sldId id="330" r:id="rId59"/>
    <p:sldId id="331" r:id="rId60"/>
    <p:sldId id="332" r:id="rId61"/>
    <p:sldId id="333" r:id="rId62"/>
    <p:sldId id="334" r:id="rId63"/>
    <p:sldId id="335" r:id="rId64"/>
    <p:sldId id="336" r:id="rId65"/>
    <p:sldId id="337" r:id="rId66"/>
    <p:sldId id="339" r:id="rId67"/>
    <p:sldId id="338"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99FF99"/>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9" autoAdjust="0"/>
    <p:restoredTop sz="94660"/>
  </p:normalViewPr>
  <p:slideViewPr>
    <p:cSldViewPr>
      <p:cViewPr>
        <p:scale>
          <a:sx n="50" d="100"/>
          <a:sy n="50" d="100"/>
        </p:scale>
        <p:origin x="-990" y="-30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DFDEB3B1-5FF2-4868-B5F3-735F350B4C7A}" type="datetimeFigureOut">
              <a:rPr lang="en-US"/>
              <a:pPr>
                <a:defRPr/>
              </a:pPr>
              <a:t>11/18/2015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28E740E-08DB-4FC4-8C99-34864C7B5B1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969C43-C0A7-47E8-968A-F0753508D40F}" type="datetimeFigureOut">
              <a:rPr lang="en-US" smtClean="0"/>
              <a:t>11/18/2015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E251A6-BFA9-456A-A032-ED86A065831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6CF113D-0D18-4890-ADC3-DF3ACF9469AF}" type="slidenum">
              <a:rPr lang="en-US" smtClean="0">
                <a:latin typeface="Arial" pitchFamily="34" charset="0"/>
                <a:ea typeface="MS PGothic" pitchFamily="34" charset="-128"/>
              </a:rPr>
              <a:pPr/>
              <a:t>53</a:t>
            </a:fld>
            <a:endParaRPr lang="en-US" smtClean="0">
              <a:latin typeface="Arial" pitchFamily="34" charset="0"/>
              <a:ea typeface="MS PGothic" pitchFamily="34" charset="-128"/>
            </a:endParaRPr>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F96CC83-8401-4ED6-B36A-C7AF4AF80F95}" type="slidenum">
              <a:rPr lang="en-US" smtClean="0">
                <a:latin typeface="Arial" pitchFamily="34" charset="0"/>
                <a:ea typeface="MS PGothic" pitchFamily="34" charset="-128"/>
              </a:rPr>
              <a:pPr/>
              <a:t>54</a:t>
            </a:fld>
            <a:endParaRPr lang="en-US" smtClean="0">
              <a:latin typeface="Arial" pitchFamily="34" charset="0"/>
              <a:ea typeface="MS PGothic" pitchFamily="34" charset="-128"/>
            </a:endParaRPr>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3EBF252-BEE3-4903-9038-59704F858418}" type="slidenum">
              <a:rPr lang="en-US" smtClean="0">
                <a:latin typeface="Arial" pitchFamily="34" charset="0"/>
                <a:ea typeface="MS PGothic" pitchFamily="34" charset="-128"/>
              </a:rPr>
              <a:pPr/>
              <a:t>55</a:t>
            </a:fld>
            <a:endParaRPr lang="en-US" smtClean="0">
              <a:latin typeface="Arial" pitchFamily="34" charset="0"/>
              <a:ea typeface="MS PGothic" pitchFamily="34" charset="-128"/>
            </a:endParaRPr>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miter lim="800000"/>
            <a:headEnd/>
            <a:tailEnd/>
          </a:ln>
        </p:spPr>
        <p:txBody>
          <a:bodyPr/>
          <a:lstStyle/>
          <a:p>
            <a:fld id="{4815E43C-A561-4B1C-9F61-4A9FAE32FE49}" type="slidenum">
              <a:rPr lang="en-US"/>
              <a:pPr/>
              <a:t>57</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7"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miter lim="800000"/>
            <a:headEnd/>
            <a:tailEnd/>
          </a:ln>
        </p:spPr>
        <p:txBody>
          <a:bodyPr/>
          <a:lstStyle/>
          <a:p>
            <a:fld id="{5798539F-491D-4FB3-8771-EA407DD31840}" type="slidenum">
              <a:rPr lang="en-US"/>
              <a:pPr/>
              <a:t>58</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195"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miter lim="800000"/>
            <a:headEnd/>
            <a:tailEnd/>
          </a:ln>
        </p:spPr>
        <p:txBody>
          <a:bodyPr/>
          <a:lstStyle/>
          <a:p>
            <a:fld id="{A1069FAE-3703-49A1-A004-2F35FD3250A0}" type="slidenum">
              <a:rPr lang="en-US"/>
              <a:pPr/>
              <a:t>59</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miter lim="800000"/>
            <a:headEnd/>
            <a:tailEnd/>
          </a:ln>
        </p:spPr>
        <p:txBody>
          <a:bodyPr/>
          <a:lstStyle/>
          <a:p>
            <a:fld id="{F5EE0AB0-BF58-4D04-8CBA-F806E5C81EEC}" type="slidenum">
              <a:rPr lang="en-US"/>
              <a:pPr/>
              <a:t>60</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291"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miter lim="800000"/>
            <a:headEnd/>
            <a:tailEnd/>
          </a:ln>
        </p:spPr>
        <p:txBody>
          <a:bodyPr/>
          <a:lstStyle/>
          <a:p>
            <a:fld id="{72A58401-D524-4AEC-B588-B70DCDE8DD0B}" type="slidenum">
              <a:rPr lang="en-US"/>
              <a:pPr/>
              <a:t>61</a:t>
            </a:fld>
            <a:endParaRPr lang="en-US"/>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39"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miter lim="800000"/>
            <a:headEnd/>
            <a:tailEnd/>
          </a:ln>
        </p:spPr>
        <p:txBody>
          <a:bodyPr/>
          <a:lstStyle/>
          <a:p>
            <a:fld id="{72A58401-D524-4AEC-B588-B70DCDE8DD0B}" type="slidenum">
              <a:rPr lang="en-US"/>
              <a:pPr/>
              <a:t>62</a:t>
            </a:fld>
            <a:endParaRPr lang="en-US"/>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39"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5C0F89-609A-443A-8ACE-FD49750B9F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99A1C7-BEC8-4186-8915-48F881462C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1FCBAE-71BC-46A8-ABD8-8036F84F167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16764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C8C31F2D-C262-40CA-B0F5-A2C4AF4C951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16764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23D0CB0B-9B6F-4AFA-B103-93FE1F4F37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953BFE-7EA6-4520-8AB7-9C9828F783E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D6B78B-4243-4346-AE62-38E87878966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55DBA2-A3C4-402D-AD95-D68DDD3E48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735818-E4A5-4FBA-B370-B8BDBA1B2E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D9B526-63C1-4C57-BD06-2F74CE1990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89F185-9F9A-4CFA-98C2-F38A4B19DD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C3A39E-10CB-4B77-BFBC-3F6A2DCDF9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A0A96B-63BA-4282-AABF-77F21347718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amma/>
                <a:tint val="57255"/>
                <a:invGamma/>
              </a:schemeClr>
            </a:gs>
            <a:gs pos="50000">
              <a:schemeClr val="hlink"/>
            </a:gs>
            <a:gs pos="100000">
              <a:schemeClr val="hlink">
                <a:gamma/>
                <a:tint val="5725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B224398-D87E-4C23-B29D-1481DB57B6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javascript:history.bac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javascript:history.back()"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5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9.emf"/></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9.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838200"/>
            <a:ext cx="7772400" cy="1470025"/>
          </a:xfrm>
        </p:spPr>
        <p:txBody>
          <a:bodyPr/>
          <a:lstStyle/>
          <a:p>
            <a:r>
              <a:rPr lang="en-US" sz="6000" b="1" dirty="0" smtClean="0"/>
              <a:t>#1: Allegory</a:t>
            </a:r>
            <a:endParaRPr lang="en-US" sz="6000" b="1" dirty="0" smtClean="0"/>
          </a:p>
        </p:txBody>
      </p:sp>
      <p:sp>
        <p:nvSpPr>
          <p:cNvPr id="2051" name="Subtitle 2"/>
          <p:cNvSpPr>
            <a:spLocks noGrp="1"/>
          </p:cNvSpPr>
          <p:nvPr>
            <p:ph type="subTitle" idx="1"/>
          </p:nvPr>
        </p:nvSpPr>
        <p:spPr>
          <a:xfrm>
            <a:off x="1371600" y="2590800"/>
            <a:ext cx="6400800" cy="1752600"/>
          </a:xfrm>
        </p:spPr>
        <p:txBody>
          <a:bodyPr/>
          <a:lstStyle/>
          <a:p>
            <a:endParaRPr lang="en-US" sz="5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a:xfrm>
            <a:off x="457200" y="274638"/>
            <a:ext cx="8229600" cy="6126162"/>
          </a:xfrm>
        </p:spPr>
        <p:txBody>
          <a:bodyPr/>
          <a:lstStyle/>
          <a:p>
            <a:pPr algn="l" eaLnBrk="1" hangingPunct="1"/>
            <a:r>
              <a:rPr lang="en-US" sz="3200" smtClean="0"/>
              <a:t/>
            </a:r>
            <a:br>
              <a:rPr lang="en-US" sz="3200" smtClean="0"/>
            </a:br>
            <a:r>
              <a:rPr lang="en-US" sz="3200" smtClean="0"/>
              <a:t>Aesop's fables are examples of simple allegories, such as:</a:t>
            </a:r>
            <a:br>
              <a:rPr lang="en-US" sz="3200" smtClean="0"/>
            </a:br>
            <a:r>
              <a:rPr lang="en-US" sz="3200" smtClean="0"/>
              <a:t/>
            </a:r>
            <a:br>
              <a:rPr lang="en-US" sz="3200" smtClean="0"/>
            </a:br>
            <a:r>
              <a:rPr lang="en-US" sz="3200" smtClean="0"/>
              <a:t>The Ant and the Grasshopper - the grasshopper fails to provide for the winter while wasting time mocking the ant.</a:t>
            </a:r>
            <a:br>
              <a:rPr lang="en-US" sz="3200" smtClean="0"/>
            </a:br>
            <a:r>
              <a:rPr lang="en-US" sz="3200" smtClean="0"/>
              <a:t/>
            </a:r>
            <a:br>
              <a:rPr lang="en-US" sz="3200" smtClean="0"/>
            </a:br>
            <a:r>
              <a:rPr lang="en-US" sz="3200" smtClean="0"/>
              <a:t>The Dog and his Shadow - where the dog sees his reflection in a stream, and thinks the "other dog" has a larger piece of meat. He drops the one he's holding to grab it, and loses the meat in the water.</a:t>
            </a:r>
            <a:r>
              <a:rPr lang="en-US" sz="2600" smtClean="0"/>
              <a:t/>
            </a:r>
            <a:br>
              <a:rPr lang="en-US" sz="2600" smtClean="0"/>
            </a:br>
            <a:endParaRPr lang="en-US" sz="26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The Tortoise and the Hare</a:t>
            </a:r>
          </a:p>
        </p:txBody>
      </p:sp>
      <p:sp>
        <p:nvSpPr>
          <p:cNvPr id="19459" name="Content Placeholder 2"/>
          <p:cNvSpPr>
            <a:spLocks noGrp="1"/>
          </p:cNvSpPr>
          <p:nvPr>
            <p:ph idx="1"/>
          </p:nvPr>
        </p:nvSpPr>
        <p:spPr/>
        <p:txBody>
          <a:bodyPr/>
          <a:lstStyle/>
          <a:p>
            <a:pPr eaLnBrk="1" hangingPunct="1"/>
            <a:r>
              <a:rPr lang="en-US" smtClean="0"/>
              <a:t>The story of the tortoise and the hare is an allegory, expressing the belief that the slow and steady will always defeat the quick and prideful in the end.  In Aesop’s popular fable two different distinct personality types compete, with the winner living slow and stable over the loser’s fast and impetuous lifestyle.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868362"/>
          </a:xfrm>
        </p:spPr>
        <p:txBody>
          <a:bodyPr/>
          <a:lstStyle/>
          <a:p>
            <a:pPr eaLnBrk="1" hangingPunct="1"/>
            <a:r>
              <a:rPr lang="en-US" smtClean="0"/>
              <a:t>The Tortoise and the Hare continued…</a:t>
            </a:r>
          </a:p>
        </p:txBody>
      </p:sp>
      <p:sp>
        <p:nvSpPr>
          <p:cNvPr id="20483" name="Content Placeholder 2"/>
          <p:cNvSpPr>
            <a:spLocks noGrp="1"/>
          </p:cNvSpPr>
          <p:nvPr>
            <p:ph idx="1"/>
          </p:nvPr>
        </p:nvSpPr>
        <p:spPr>
          <a:xfrm>
            <a:off x="457200" y="1447800"/>
            <a:ext cx="8229600" cy="4678363"/>
          </a:xfrm>
        </p:spPr>
        <p:txBody>
          <a:bodyPr/>
          <a:lstStyle/>
          <a:p>
            <a:pPr eaLnBrk="1" hangingPunct="1"/>
            <a:r>
              <a:rPr lang="en-US" smtClean="0"/>
              <a:t>The hare has often been linked to youthful virility and physical vitality. The tortoise, on the other hand, is linked to age and tiredness. Two anthropomorphized creatures (animals given human qualities) compete for superiority, with the tortoise victor awarded  fame, while the loser hare stews in his own disgrace, having failed to heed his elder's wisdom on matters of effective racing strategies. </a:t>
            </a:r>
          </a:p>
          <a:p>
            <a:pPr eaLnBrk="1" hangingPunct="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smtClean="0"/>
              <a:t>The blindfolded figure with scales </a:t>
            </a:r>
            <a:br>
              <a:rPr lang="en-US" sz="4000" smtClean="0"/>
            </a:br>
            <a:r>
              <a:rPr lang="en-US" sz="4000" smtClean="0"/>
              <a:t>is an allegory of justice. </a:t>
            </a:r>
          </a:p>
        </p:txBody>
      </p:sp>
      <p:pic>
        <p:nvPicPr>
          <p:cNvPr id="21507" name="Picture 5" descr="blindfolded20lady20justice"/>
          <p:cNvPicPr>
            <a:picLocks noChangeAspect="1" noChangeArrowheads="1"/>
          </p:cNvPicPr>
          <p:nvPr/>
        </p:nvPicPr>
        <p:blipFill>
          <a:blip r:embed="rId2" cstate="print"/>
          <a:srcRect/>
          <a:stretch>
            <a:fillRect/>
          </a:stretch>
        </p:blipFill>
        <p:spPr bwMode="auto">
          <a:xfrm>
            <a:off x="2057400" y="1828800"/>
            <a:ext cx="563880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533400" y="762000"/>
            <a:ext cx="8001000" cy="2862322"/>
          </a:xfrm>
          <a:prstGeom prst="rect">
            <a:avLst/>
          </a:prstGeom>
          <a:noFill/>
          <a:ln w="9525">
            <a:noFill/>
            <a:miter lim="800000"/>
            <a:headEnd/>
            <a:tailEnd/>
          </a:ln>
        </p:spPr>
        <p:txBody>
          <a:bodyPr>
            <a:spAutoFit/>
          </a:bodyPr>
          <a:lstStyle/>
          <a:p>
            <a:pPr>
              <a:spcBef>
                <a:spcPct val="50000"/>
              </a:spcBef>
            </a:pPr>
            <a:r>
              <a:rPr lang="en-US" sz="2000" dirty="0"/>
              <a:t>Any number of Disney's animated films or others made by </a:t>
            </a:r>
            <a:r>
              <a:rPr lang="en-US" sz="2000" dirty="0" err="1"/>
              <a:t>Dreamworks</a:t>
            </a:r>
            <a:r>
              <a:rPr lang="en-US" sz="2000" dirty="0"/>
              <a:t> and other production companies where animals or robots or even toys are depicted in a </a:t>
            </a:r>
            <a:r>
              <a:rPr lang="en-US" sz="2000" dirty="0" smtClean="0"/>
              <a:t>figurative way that is parallel </a:t>
            </a:r>
            <a:r>
              <a:rPr lang="en-US" sz="2000" dirty="0"/>
              <a:t>to human behavior. For example, The Lion King, which tells a tale of young lion cub who is forced to grow into adulthood early because of circumstances that force him to deal </a:t>
            </a:r>
            <a:r>
              <a:rPr lang="en-US" sz="2000" dirty="0" smtClean="0"/>
              <a:t>with life </a:t>
            </a:r>
            <a:r>
              <a:rPr lang="en-US" sz="2000" dirty="0"/>
              <a:t>in an adult way. Disney has touted this film as being the first animated film that Disney has made that is not based on a story by someone else and claim it is an original story. </a:t>
            </a:r>
          </a:p>
        </p:txBody>
      </p:sp>
      <p:pic>
        <p:nvPicPr>
          <p:cNvPr id="3" name="Picture 2" descr="Lion King.jpg"/>
          <p:cNvPicPr>
            <a:picLocks noChangeAspect="1"/>
          </p:cNvPicPr>
          <p:nvPr/>
        </p:nvPicPr>
        <p:blipFill>
          <a:blip r:embed="rId2" cstate="print"/>
          <a:stretch>
            <a:fillRect/>
          </a:stretch>
        </p:blipFill>
        <p:spPr>
          <a:xfrm>
            <a:off x="2362200" y="3475967"/>
            <a:ext cx="6019800" cy="338203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533400" y="914400"/>
            <a:ext cx="8001000" cy="4370427"/>
          </a:xfrm>
          <a:prstGeom prst="rect">
            <a:avLst/>
          </a:prstGeom>
          <a:noFill/>
          <a:ln w="9525">
            <a:noFill/>
            <a:miter lim="800000"/>
            <a:headEnd/>
            <a:tailEnd/>
          </a:ln>
        </p:spPr>
        <p:txBody>
          <a:bodyPr>
            <a:spAutoFit/>
          </a:bodyPr>
          <a:lstStyle/>
          <a:p>
            <a:r>
              <a:rPr lang="en-US" sz="2000" dirty="0"/>
              <a:t>Perhaps the writers and producers and studio executives have never seen or heard of William Shakespeare's Hamlet, but The Lion King is remarkably similar to Hamlet where </a:t>
            </a:r>
            <a:r>
              <a:rPr lang="en-US" sz="2000" dirty="0" err="1"/>
              <a:t>Simba</a:t>
            </a:r>
            <a:r>
              <a:rPr lang="en-US" sz="2000" dirty="0"/>
              <a:t> parallels Hamlet, the evil Uncle Scar parallels </a:t>
            </a:r>
            <a:r>
              <a:rPr lang="en-US" sz="2000" dirty="0" err="1"/>
              <a:t>Caudius</a:t>
            </a:r>
            <a:r>
              <a:rPr lang="en-US" sz="2000" dirty="0"/>
              <a:t> and </a:t>
            </a:r>
            <a:r>
              <a:rPr lang="en-US" sz="2000" dirty="0" err="1"/>
              <a:t>Simbas</a:t>
            </a:r>
            <a:r>
              <a:rPr lang="en-US" sz="2000" dirty="0"/>
              <a:t> mother, of course, parallels Hamlet's mother. The only striking difference between these two stories is in Hamlet practically everybody dies but not so in the Lion King,, and </a:t>
            </a:r>
            <a:r>
              <a:rPr lang="en-US" sz="2000" dirty="0" err="1"/>
              <a:t>Simba</a:t>
            </a:r>
            <a:r>
              <a:rPr lang="en-US" sz="2000" dirty="0"/>
              <a:t> lives happily ever after with Hamlet's parallel of Ophelia</a:t>
            </a:r>
            <a:r>
              <a:rPr lang="en-US" sz="2000" dirty="0" smtClean="0"/>
              <a:t>.</a:t>
            </a:r>
          </a:p>
          <a:p>
            <a:endParaRPr lang="en-US" sz="2000" dirty="0"/>
          </a:p>
          <a:p>
            <a:endParaRPr lang="en-US" sz="2000" dirty="0" smtClean="0"/>
          </a:p>
          <a:p>
            <a:endParaRPr lang="en-US" sz="2000" dirty="0"/>
          </a:p>
          <a:p>
            <a:r>
              <a:rPr lang="en-US" sz="2000" dirty="0" smtClean="0"/>
              <a:t>What is this picture an </a:t>
            </a:r>
          </a:p>
          <a:p>
            <a:r>
              <a:rPr lang="en-US" sz="2000" dirty="0"/>
              <a:t>a</a:t>
            </a:r>
            <a:r>
              <a:rPr lang="en-US" sz="2000" dirty="0" smtClean="0"/>
              <a:t>llegory for? </a:t>
            </a:r>
            <a:r>
              <a:rPr lang="en-US" sz="1400" dirty="0"/>
              <a:t/>
            </a:r>
            <a:br>
              <a:rPr lang="en-US" sz="1400" dirty="0"/>
            </a:br>
            <a:endParaRPr lang="en-US" dirty="0"/>
          </a:p>
        </p:txBody>
      </p:sp>
      <p:pic>
        <p:nvPicPr>
          <p:cNvPr id="3" name="Picture 2" descr="Lion King March.jpg"/>
          <p:cNvPicPr>
            <a:picLocks noChangeAspect="1"/>
          </p:cNvPicPr>
          <p:nvPr/>
        </p:nvPicPr>
        <p:blipFill>
          <a:blip r:embed="rId2" cstate="print"/>
          <a:stretch>
            <a:fillRect/>
          </a:stretch>
        </p:blipFill>
        <p:spPr>
          <a:xfrm>
            <a:off x="4038600" y="3200400"/>
            <a:ext cx="4876800" cy="3657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09600" y="1447800"/>
            <a:ext cx="7772400" cy="1143000"/>
          </a:xfrm>
        </p:spPr>
        <p:txBody>
          <a:bodyPr/>
          <a:lstStyle/>
          <a:p>
            <a:r>
              <a:rPr lang="en-US" sz="8000" b="1" dirty="0" smtClean="0"/>
              <a:t>#2 Alliteration</a:t>
            </a:r>
            <a:endParaRPr lang="en-US" sz="8000" b="1" dirty="0"/>
          </a:p>
        </p:txBody>
      </p:sp>
      <p:sp>
        <p:nvSpPr>
          <p:cNvPr id="7171" name="Rectangle 3"/>
          <p:cNvSpPr>
            <a:spLocks noGrp="1" noChangeArrowheads="1"/>
          </p:cNvSpPr>
          <p:nvPr>
            <p:ph type="subTitle" idx="1"/>
          </p:nvPr>
        </p:nvSpPr>
        <p:spPr/>
        <p:txBody>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0" y="2819400"/>
            <a:ext cx="9144000" cy="1143000"/>
          </a:xfrm>
        </p:spPr>
        <p:txBody>
          <a:bodyPr/>
          <a:lstStyle/>
          <a:p>
            <a:pPr algn="l"/>
            <a:r>
              <a:rPr lang="en-US" sz="5500" b="1" dirty="0" smtClean="0"/>
              <a:t>    Alliteration Definition:</a:t>
            </a:r>
            <a:br>
              <a:rPr lang="en-US" sz="5500" b="1" dirty="0" smtClean="0"/>
            </a:br>
            <a:r>
              <a:rPr lang="en-US" sz="5500" b="1" dirty="0" smtClean="0"/>
              <a:t/>
            </a:r>
            <a:br>
              <a:rPr lang="en-US" sz="5500" b="1" dirty="0" smtClean="0"/>
            </a:br>
            <a:r>
              <a:rPr lang="en-US" sz="5500" b="1" dirty="0" smtClean="0"/>
              <a:t>Alliteration is </a:t>
            </a:r>
            <a:r>
              <a:rPr lang="en-US" sz="5500" b="1" dirty="0"/>
              <a:t>a form of figurative language when a group of words has the same beginning sound.</a:t>
            </a:r>
            <a:br>
              <a:rPr lang="en-US" sz="5500" b="1" dirty="0"/>
            </a:br>
            <a:r>
              <a:rPr lang="en-US" sz="5500" b="1" dirty="0"/>
              <a:t/>
            </a:r>
            <a:br>
              <a:rPr lang="en-US" sz="5500" b="1" dirty="0"/>
            </a:b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cstate="print"/>
          <a:srcRect/>
          <a:stretch>
            <a:fillRect/>
          </a:stretch>
        </p:blipFill>
        <p:spPr bwMode="auto">
          <a:xfrm>
            <a:off x="381000" y="228600"/>
            <a:ext cx="8534400" cy="6172200"/>
          </a:xfrm>
          <a:prstGeom prst="rect">
            <a:avLst/>
          </a:prstGeom>
          <a:noFill/>
          <a:ln w="9525">
            <a:noFill/>
            <a:miter lim="800000"/>
            <a:headEnd/>
            <a:tailEnd/>
          </a:ln>
          <a:effectLst/>
        </p:spPr>
      </p:pic>
      <p:sp>
        <p:nvSpPr>
          <p:cNvPr id="25602" name="Rectangle 2"/>
          <p:cNvSpPr>
            <a:spLocks noGrp="1" noChangeArrowheads="1"/>
          </p:cNvSpPr>
          <p:nvPr>
            <p:ph type="title"/>
          </p:nvPr>
        </p:nvSpPr>
        <p:spPr>
          <a:xfrm>
            <a:off x="381000" y="990600"/>
            <a:ext cx="8229600" cy="1143000"/>
          </a:xfrm>
        </p:spPr>
        <p:txBody>
          <a:bodyPr/>
          <a:lstStyle/>
          <a:p>
            <a:r>
              <a:rPr lang="en-US" sz="6500" b="1" dirty="0">
                <a:solidFill>
                  <a:srgbClr val="FF0000"/>
                </a:solidFill>
                <a:effectLst>
                  <a:outerShdw blurRad="38100" dist="38100" dir="2700000" algn="tl">
                    <a:srgbClr val="FFFFFF"/>
                  </a:outerShdw>
                </a:effectLst>
              </a:rPr>
              <a:t>G</a:t>
            </a:r>
            <a:r>
              <a:rPr lang="en-US" sz="6500" b="1" dirty="0">
                <a:effectLst>
                  <a:outerShdw blurRad="38100" dist="38100" dir="2700000" algn="tl">
                    <a:srgbClr val="FFFFFF"/>
                  </a:outerShdw>
                </a:effectLst>
              </a:rPr>
              <a:t>reg </a:t>
            </a:r>
            <a:r>
              <a:rPr lang="en-US" sz="6500" b="1" dirty="0">
                <a:solidFill>
                  <a:srgbClr val="FF0000"/>
                </a:solidFill>
                <a:effectLst>
                  <a:outerShdw blurRad="38100" dist="38100" dir="2700000" algn="tl">
                    <a:srgbClr val="FFFFFF"/>
                  </a:outerShdw>
                </a:effectLst>
              </a:rPr>
              <a:t>g</a:t>
            </a:r>
            <a:r>
              <a:rPr lang="en-US" sz="6500" b="1" dirty="0">
                <a:effectLst>
                  <a:outerShdw blurRad="38100" dist="38100" dir="2700000" algn="tl">
                    <a:srgbClr val="FFFFFF"/>
                  </a:outerShdw>
                </a:effectLst>
              </a:rPr>
              <a:t>ave </a:t>
            </a:r>
            <a:r>
              <a:rPr lang="en-US" sz="6500" b="1" dirty="0" err="1">
                <a:solidFill>
                  <a:srgbClr val="FF0000"/>
                </a:solidFill>
                <a:effectLst>
                  <a:outerShdw blurRad="38100" dist="38100" dir="2700000" algn="tl">
                    <a:srgbClr val="FFFFFF"/>
                  </a:outerShdw>
                </a:effectLst>
              </a:rPr>
              <a:t>G</a:t>
            </a:r>
            <a:r>
              <a:rPr lang="en-US" sz="6500" b="1" dirty="0" err="1">
                <a:effectLst>
                  <a:outerShdw blurRad="38100" dist="38100" dir="2700000" algn="tl">
                    <a:srgbClr val="FFFFFF"/>
                  </a:outerShdw>
                </a:effectLst>
              </a:rPr>
              <a:t>retta</a:t>
            </a:r>
            <a:r>
              <a:rPr lang="en-US" sz="6500" b="1" dirty="0">
                <a:effectLst>
                  <a:outerShdw blurRad="38100" dist="38100" dir="2700000" algn="tl">
                    <a:srgbClr val="FFFFFF"/>
                  </a:outerShdw>
                </a:effectLst>
              </a:rPr>
              <a:t> </a:t>
            </a:r>
            <a:r>
              <a:rPr lang="en-US" sz="6500" b="1" dirty="0">
                <a:solidFill>
                  <a:srgbClr val="FF0000"/>
                </a:solidFill>
                <a:effectLst>
                  <a:outerShdw blurRad="38100" dist="38100" dir="2700000" algn="tl">
                    <a:srgbClr val="FFFFFF"/>
                  </a:outerShdw>
                </a:effectLst>
              </a:rPr>
              <a:t>g</a:t>
            </a:r>
            <a:r>
              <a:rPr lang="en-US" sz="6500" b="1" dirty="0">
                <a:effectLst>
                  <a:outerShdw blurRad="38100" dist="38100" dir="2700000" algn="tl">
                    <a:srgbClr val="FFFFFF"/>
                  </a:outerShdw>
                </a:effectLst>
              </a:rPr>
              <a:t>rapes from </a:t>
            </a:r>
            <a:r>
              <a:rPr lang="en-US" sz="6500" b="1" dirty="0">
                <a:solidFill>
                  <a:srgbClr val="FF0000"/>
                </a:solidFill>
                <a:effectLst>
                  <a:outerShdw blurRad="38100" dist="38100" dir="2700000" algn="tl">
                    <a:srgbClr val="FFFFFF"/>
                  </a:outerShdw>
                </a:effectLst>
              </a:rPr>
              <a:t>g</a:t>
            </a:r>
            <a:r>
              <a:rPr lang="en-US" sz="6500" b="1" dirty="0">
                <a:effectLst>
                  <a:outerShdw blurRad="38100" dist="38100" dir="2700000" algn="tl">
                    <a:srgbClr val="FFFFFF"/>
                  </a:outerShdw>
                </a:effectLst>
              </a:rPr>
              <a:t>randma’s.</a:t>
            </a:r>
            <a:endParaRPr lang="en-US" sz="6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6629" name="Picture 5"/>
          <p:cNvPicPr>
            <a:picLocks noChangeAspect="1" noChangeArrowheads="1"/>
          </p:cNvPicPr>
          <p:nvPr/>
        </p:nvPicPr>
        <p:blipFill>
          <a:blip r:embed="rId2" cstate="print"/>
          <a:srcRect/>
          <a:stretch>
            <a:fillRect/>
          </a:stretch>
        </p:blipFill>
        <p:spPr bwMode="auto">
          <a:xfrm>
            <a:off x="228600" y="533400"/>
            <a:ext cx="8610600" cy="5721350"/>
          </a:xfrm>
          <a:prstGeom prst="rect">
            <a:avLst/>
          </a:prstGeom>
          <a:noFill/>
          <a:ln w="9525">
            <a:noFill/>
            <a:miter lim="800000"/>
            <a:headEnd/>
            <a:tailEnd/>
          </a:ln>
          <a:effectLst/>
        </p:spPr>
      </p:pic>
      <p:sp>
        <p:nvSpPr>
          <p:cNvPr id="26627" name="Rectangle 3"/>
          <p:cNvSpPr>
            <a:spLocks noGrp="1" noChangeArrowheads="1"/>
          </p:cNvSpPr>
          <p:nvPr>
            <p:ph type="title"/>
          </p:nvPr>
        </p:nvSpPr>
        <p:spPr>
          <a:xfrm>
            <a:off x="381000" y="1371600"/>
            <a:ext cx="8229600" cy="1143000"/>
          </a:xfrm>
        </p:spPr>
        <p:txBody>
          <a:bodyPr/>
          <a:lstStyle/>
          <a:p>
            <a:r>
              <a:rPr lang="en-US" sz="6500" b="1" dirty="0">
                <a:solidFill>
                  <a:srgbClr val="FF0000"/>
                </a:solidFill>
                <a:effectLst>
                  <a:outerShdw blurRad="38100" dist="38100" dir="2700000" algn="tl">
                    <a:srgbClr val="FFFFFF"/>
                  </a:outerShdw>
                </a:effectLst>
              </a:rPr>
              <a:t>S</a:t>
            </a:r>
            <a:r>
              <a:rPr lang="en-US" sz="6500" b="1" dirty="0">
                <a:effectLst>
                  <a:outerShdw blurRad="38100" dist="38100" dir="2700000" algn="tl">
                    <a:srgbClr val="FFFFFF"/>
                  </a:outerShdw>
                </a:effectLst>
              </a:rPr>
              <a:t>allie </a:t>
            </a:r>
            <a:r>
              <a:rPr lang="en-US" sz="6500" b="1" dirty="0">
                <a:solidFill>
                  <a:srgbClr val="FF0000"/>
                </a:solidFill>
                <a:effectLst>
                  <a:outerShdw blurRad="38100" dist="38100" dir="2700000" algn="tl">
                    <a:srgbClr val="FFFFFF"/>
                  </a:outerShdw>
                </a:effectLst>
              </a:rPr>
              <a:t>S</a:t>
            </a:r>
            <a:r>
              <a:rPr lang="en-US" sz="6500" b="1" dirty="0">
                <a:effectLst>
                  <a:outerShdw blurRad="38100" dist="38100" dir="2700000" algn="tl">
                    <a:srgbClr val="FFFFFF"/>
                  </a:outerShdw>
                </a:effectLst>
              </a:rPr>
              <a:t>ue </a:t>
            </a:r>
            <a:r>
              <a:rPr lang="en-US" sz="6500" b="1" dirty="0">
                <a:solidFill>
                  <a:srgbClr val="FF0000"/>
                </a:solidFill>
                <a:effectLst>
                  <a:outerShdw blurRad="38100" dist="38100" dir="2700000" algn="tl">
                    <a:srgbClr val="FFFFFF"/>
                  </a:outerShdw>
                </a:effectLst>
              </a:rPr>
              <a:t>s</a:t>
            </a:r>
            <a:r>
              <a:rPr lang="en-US" sz="6500" b="1" dirty="0">
                <a:effectLst>
                  <a:outerShdw blurRad="38100" dist="38100" dir="2700000" algn="tl">
                    <a:srgbClr val="FFFFFF"/>
                  </a:outerShdw>
                </a:effectLst>
              </a:rPr>
              <a:t>ang </a:t>
            </a:r>
            <a:r>
              <a:rPr lang="en-US" sz="6500" b="1" dirty="0">
                <a:solidFill>
                  <a:srgbClr val="FF0000"/>
                </a:solidFill>
                <a:effectLst>
                  <a:outerShdw blurRad="38100" dist="38100" dir="2700000" algn="tl">
                    <a:srgbClr val="FFFFFF"/>
                  </a:outerShdw>
                </a:effectLst>
              </a:rPr>
              <a:t>s</a:t>
            </a:r>
            <a:r>
              <a:rPr lang="en-US" sz="6500" b="1" dirty="0">
                <a:effectLst>
                  <a:outerShdw blurRad="38100" dist="38100" dir="2700000" algn="tl">
                    <a:srgbClr val="FFFFFF"/>
                  </a:outerShdw>
                </a:effectLst>
              </a:rPr>
              <a:t>ongs to </a:t>
            </a:r>
            <a:r>
              <a:rPr lang="en-US" sz="6500" b="1" dirty="0">
                <a:solidFill>
                  <a:srgbClr val="FF0000"/>
                </a:solidFill>
                <a:effectLst>
                  <a:outerShdw blurRad="38100" dist="38100" dir="2700000" algn="tl">
                    <a:srgbClr val="FFFFFF"/>
                  </a:outerShdw>
                </a:effectLst>
              </a:rPr>
              <a:t>S</a:t>
            </a:r>
            <a:r>
              <a:rPr lang="en-US" sz="6500" b="1" dirty="0">
                <a:effectLst>
                  <a:outerShdw blurRad="38100" dist="38100" dir="2700000" algn="tl">
                    <a:srgbClr val="FFFFFF"/>
                  </a:outerShdw>
                </a:effectLst>
              </a:rPr>
              <a:t>usie on the </a:t>
            </a:r>
            <a:r>
              <a:rPr lang="en-US" sz="6500" b="1" dirty="0">
                <a:solidFill>
                  <a:srgbClr val="FF0000"/>
                </a:solidFill>
                <a:effectLst>
                  <a:outerShdw blurRad="38100" dist="38100" dir="2700000" algn="tl">
                    <a:srgbClr val="FFFFFF"/>
                  </a:outerShdw>
                </a:effectLst>
              </a:rPr>
              <a:t>s</a:t>
            </a:r>
            <a:r>
              <a:rPr lang="en-US" sz="6500" b="1" dirty="0">
                <a:effectLst>
                  <a:outerShdw blurRad="38100" dist="38100" dir="2700000" algn="tl">
                    <a:srgbClr val="FFFFFF"/>
                  </a:outerShdw>
                </a:effectLst>
              </a:rPr>
              <a:t>eashore.</a:t>
            </a:r>
            <a:endParaRPr lang="en-US" sz="6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533400"/>
            <a:ext cx="7772400" cy="990600"/>
          </a:xfrm>
        </p:spPr>
        <p:txBody>
          <a:bodyPr/>
          <a:lstStyle/>
          <a:p>
            <a:pPr eaLnBrk="1" hangingPunct="1"/>
            <a:r>
              <a:rPr lang="en-US" dirty="0" smtClean="0"/>
              <a:t>Allegory Definitions</a:t>
            </a:r>
            <a:br>
              <a:rPr lang="en-US" dirty="0" smtClean="0"/>
            </a:br>
            <a:r>
              <a:rPr lang="en-US" sz="2400" dirty="0" smtClean="0"/>
              <a:t>Write Down The 2 That Make The Most Sense To You</a:t>
            </a:r>
            <a:endParaRPr lang="en-US" sz="2400" dirty="0" smtClean="0"/>
          </a:p>
        </p:txBody>
      </p:sp>
      <p:sp>
        <p:nvSpPr>
          <p:cNvPr id="3075" name="Rectangle 3"/>
          <p:cNvSpPr>
            <a:spLocks noGrp="1" noChangeArrowheads="1"/>
          </p:cNvSpPr>
          <p:nvPr>
            <p:ph type="subTitle" idx="1"/>
          </p:nvPr>
        </p:nvSpPr>
        <p:spPr>
          <a:xfrm>
            <a:off x="304800" y="1600200"/>
            <a:ext cx="8382000" cy="5562600"/>
          </a:xfrm>
        </p:spPr>
        <p:txBody>
          <a:bodyPr/>
          <a:lstStyle/>
          <a:p>
            <a:pPr algn="l" eaLnBrk="1" hangingPunct="1">
              <a:buFont typeface="Arial" pitchFamily="34" charset="0"/>
              <a:buChar char="•"/>
            </a:pPr>
            <a:r>
              <a:rPr lang="en-US" sz="2000" dirty="0" smtClean="0"/>
              <a:t>A</a:t>
            </a:r>
            <a:r>
              <a:rPr lang="en-US" sz="2000" dirty="0" smtClean="0"/>
              <a:t> story in which people, things, and happenings have a hidden or symbolic meaning: allegories are used for teaching or explaining ideas, moral principles, etc. </a:t>
            </a:r>
          </a:p>
          <a:p>
            <a:pPr algn="l" eaLnBrk="1" hangingPunct="1">
              <a:buFontTx/>
              <a:buChar char="•"/>
            </a:pPr>
            <a:r>
              <a:rPr lang="en-US" sz="2000" dirty="0" smtClean="0"/>
              <a:t>A </a:t>
            </a:r>
            <a:r>
              <a:rPr lang="en-US" sz="2000" dirty="0" smtClean="0"/>
              <a:t>narrative (that means story) in which characters and action represent concepts different from the literal meaning of the story</a:t>
            </a:r>
            <a:r>
              <a:rPr lang="en-US" sz="2000" dirty="0" smtClean="0"/>
              <a:t>.</a:t>
            </a:r>
          </a:p>
          <a:p>
            <a:pPr algn="l" eaLnBrk="1" hangingPunct="1">
              <a:buFontTx/>
              <a:buChar char="•"/>
            </a:pPr>
            <a:r>
              <a:rPr lang="en-US" sz="2000" dirty="0" smtClean="0"/>
              <a:t> </a:t>
            </a:r>
            <a:r>
              <a:rPr lang="en-US" sz="2000" dirty="0" smtClean="0"/>
              <a:t>Extending a metaphor (comparison) through an entire speech, passage or story so that objects, persons, and actions in the text are equated with meanings that lie outside the text. </a:t>
            </a:r>
            <a:endParaRPr lang="en-US" sz="2000" dirty="0" smtClean="0"/>
          </a:p>
          <a:p>
            <a:pPr algn="l" eaLnBrk="1" hangingPunct="1">
              <a:buFontTx/>
              <a:buChar char="•"/>
            </a:pPr>
            <a:r>
              <a:rPr lang="en-US" sz="2000" dirty="0" smtClean="0"/>
              <a:t>A </a:t>
            </a:r>
            <a:r>
              <a:rPr lang="en-US" sz="2000" dirty="0" smtClean="0"/>
              <a:t>story with both a literal and symbolic meaning (characters, events or things in the story represent something else</a:t>
            </a:r>
            <a:r>
              <a:rPr lang="en-US" sz="2000" dirty="0" smtClean="0"/>
              <a:t>)</a:t>
            </a:r>
          </a:p>
          <a:p>
            <a:pPr algn="l" eaLnBrk="1" hangingPunct="1">
              <a:buFontTx/>
              <a:buChar char="•"/>
            </a:pPr>
            <a:r>
              <a:rPr lang="en-US" sz="2000" dirty="0" smtClean="0"/>
              <a:t>An allegory is a fictional story that refers to a real life situation using metaphors (comparisons</a:t>
            </a:r>
            <a:r>
              <a:rPr lang="en-US" sz="2000" dirty="0" smtClean="0"/>
              <a:t>).</a:t>
            </a:r>
          </a:p>
          <a:p>
            <a:pPr algn="l" eaLnBrk="1" hangingPunct="1">
              <a:buFontTx/>
              <a:buChar char="•"/>
            </a:pPr>
            <a:r>
              <a:rPr lang="en-US" sz="2000" dirty="0" smtClean="0"/>
              <a:t>a story in which the characters and events are symbols that stand for ideas about human life or for a political or historical situation</a:t>
            </a:r>
          </a:p>
          <a:p>
            <a:pPr algn="l" eaLnBrk="1" hangingPunct="1">
              <a:buFontTx/>
              <a:buChar char="•"/>
            </a:pPr>
            <a:endParaRPr lang="en-US" sz="2000" dirty="0" smtClean="0"/>
          </a:p>
          <a:p>
            <a:pPr algn="l" eaLnBrk="1" hangingPunct="1">
              <a:buFontTx/>
              <a:buChar char="•"/>
            </a:pPr>
            <a:endParaRPr lang="en-US" sz="2000" dirty="0" smtClean="0"/>
          </a:p>
          <a:p>
            <a:pPr algn="l" eaLnBrk="1" hangingPunct="1">
              <a:buFontTx/>
              <a:buChar char="•"/>
            </a:pPr>
            <a:endParaRPr lang="en-US" sz="2000" dirty="0" smtClean="0"/>
          </a:p>
          <a:p>
            <a:pPr algn="l" eaLnBrk="1" hangingPunct="1">
              <a:buFontTx/>
              <a:buChar char="•"/>
            </a:pPr>
            <a:endParaRPr lang="en-US" sz="4000" dirty="0" smtClean="0"/>
          </a:p>
          <a:p>
            <a:pPr algn="l" eaLnBrk="1" hangingPunct="1">
              <a:buFontTx/>
              <a:buChar char="•"/>
            </a:pPr>
            <a:endParaRPr lang="en-US" sz="4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cstate="print"/>
          <a:srcRect/>
          <a:stretch>
            <a:fillRect/>
          </a:stretch>
        </p:blipFill>
        <p:spPr bwMode="auto">
          <a:xfrm>
            <a:off x="304800" y="304800"/>
            <a:ext cx="8534400" cy="5943600"/>
          </a:xfrm>
          <a:prstGeom prst="rect">
            <a:avLst/>
          </a:prstGeom>
          <a:noFill/>
          <a:ln w="9525">
            <a:noFill/>
            <a:miter lim="800000"/>
            <a:headEnd/>
            <a:tailEnd/>
          </a:ln>
          <a:effectLst/>
        </p:spPr>
      </p:pic>
      <p:sp>
        <p:nvSpPr>
          <p:cNvPr id="27651" name="Rectangle 3"/>
          <p:cNvSpPr>
            <a:spLocks noGrp="1" noChangeArrowheads="1"/>
          </p:cNvSpPr>
          <p:nvPr>
            <p:ph type="title"/>
          </p:nvPr>
        </p:nvSpPr>
        <p:spPr>
          <a:xfrm>
            <a:off x="304800" y="4343400"/>
            <a:ext cx="8229600" cy="1143000"/>
          </a:xfrm>
        </p:spPr>
        <p:txBody>
          <a:bodyPr/>
          <a:lstStyle/>
          <a:p>
            <a:r>
              <a:rPr lang="en-US" sz="6500" b="1" dirty="0">
                <a:solidFill>
                  <a:srgbClr val="FF0000"/>
                </a:solidFill>
                <a:effectLst>
                  <a:outerShdw blurRad="38100" dist="38100" dir="2700000" algn="tl">
                    <a:srgbClr val="FFFFFF"/>
                  </a:outerShdw>
                </a:effectLst>
              </a:rPr>
              <a:t>P</a:t>
            </a:r>
            <a:r>
              <a:rPr lang="en-US" sz="6500" b="1" dirty="0">
                <a:effectLst>
                  <a:outerShdw blurRad="38100" dist="38100" dir="2700000" algn="tl">
                    <a:srgbClr val="FFFFFF"/>
                  </a:outerShdw>
                </a:effectLst>
              </a:rPr>
              <a:t>eter </a:t>
            </a:r>
            <a:r>
              <a:rPr lang="en-US" sz="6500" b="1" dirty="0">
                <a:solidFill>
                  <a:srgbClr val="FF0000"/>
                </a:solidFill>
                <a:effectLst>
                  <a:outerShdw blurRad="38100" dist="38100" dir="2700000" algn="tl">
                    <a:srgbClr val="FFFFFF"/>
                  </a:outerShdw>
                </a:effectLst>
              </a:rPr>
              <a:t>p</a:t>
            </a:r>
            <a:r>
              <a:rPr lang="en-US" sz="6500" b="1" dirty="0">
                <a:effectLst>
                  <a:outerShdw blurRad="38100" dist="38100" dir="2700000" algn="tl">
                    <a:srgbClr val="FFFFFF"/>
                  </a:outerShdw>
                </a:effectLst>
              </a:rPr>
              <a:t>aid </a:t>
            </a:r>
            <a:r>
              <a:rPr lang="en-US" sz="6500" b="1" dirty="0">
                <a:solidFill>
                  <a:srgbClr val="FF0000"/>
                </a:solidFill>
                <a:effectLst>
                  <a:outerShdw blurRad="38100" dist="38100" dir="2700000" algn="tl">
                    <a:srgbClr val="FFFFFF"/>
                  </a:outerShdw>
                </a:effectLst>
              </a:rPr>
              <a:t>P</a:t>
            </a:r>
            <a:r>
              <a:rPr lang="en-US" sz="6500" b="1" dirty="0">
                <a:effectLst>
                  <a:outerShdw blurRad="38100" dist="38100" dir="2700000" algn="tl">
                    <a:srgbClr val="FFFFFF"/>
                  </a:outerShdw>
                </a:effectLst>
              </a:rPr>
              <a:t>edro five </a:t>
            </a:r>
            <a:r>
              <a:rPr lang="en-US" sz="6500" b="1" dirty="0">
                <a:solidFill>
                  <a:srgbClr val="FF0000"/>
                </a:solidFill>
                <a:effectLst>
                  <a:outerShdw blurRad="38100" dist="38100" dir="2700000" algn="tl">
                    <a:srgbClr val="FFFFFF"/>
                  </a:outerShdw>
                </a:effectLst>
              </a:rPr>
              <a:t>p</a:t>
            </a:r>
            <a:r>
              <a:rPr lang="en-US" sz="6500" b="1" dirty="0">
                <a:effectLst>
                  <a:outerShdw blurRad="38100" dist="38100" dir="2700000" algn="tl">
                    <a:srgbClr val="FFFFFF"/>
                  </a:outerShdw>
                </a:effectLst>
              </a:rPr>
              <a:t>esos for the </a:t>
            </a:r>
            <a:r>
              <a:rPr lang="en-US" sz="6500" b="1" dirty="0">
                <a:solidFill>
                  <a:srgbClr val="FF0000"/>
                </a:solidFill>
                <a:effectLst>
                  <a:outerShdw blurRad="38100" dist="38100" dir="2700000" algn="tl">
                    <a:srgbClr val="FFFFFF"/>
                  </a:outerShdw>
                </a:effectLst>
              </a:rPr>
              <a:t>p</a:t>
            </a:r>
            <a:r>
              <a:rPr lang="en-US" sz="6500" b="1" dirty="0">
                <a:effectLst>
                  <a:outerShdw blurRad="38100" dist="38100" dir="2700000" algn="tl">
                    <a:srgbClr val="FFFFFF"/>
                  </a:outerShdw>
                </a:effectLst>
              </a:rPr>
              <a:t>encils.</a:t>
            </a:r>
            <a:endParaRPr lang="en-US" sz="65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4724400" y="2514600"/>
            <a:ext cx="4191000" cy="1143000"/>
          </a:xfrm>
        </p:spPr>
        <p:txBody>
          <a:bodyPr/>
          <a:lstStyle/>
          <a:p>
            <a:r>
              <a:rPr lang="en-US" sz="6500" b="1" dirty="0">
                <a:solidFill>
                  <a:srgbClr val="FF0000"/>
                </a:solidFill>
                <a:effectLst>
                  <a:outerShdw blurRad="38100" dist="38100" dir="2700000" algn="tl">
                    <a:srgbClr val="FFFFFF"/>
                  </a:outerShdw>
                </a:effectLst>
              </a:rPr>
              <a:t>T</a:t>
            </a:r>
            <a:r>
              <a:rPr lang="en-US" sz="6500" b="1" dirty="0">
                <a:effectLst>
                  <a:outerShdw blurRad="38100" dist="38100" dir="2700000" algn="tl">
                    <a:srgbClr val="FFFFFF"/>
                  </a:outerShdw>
                </a:effectLst>
              </a:rPr>
              <a:t>anya </a:t>
            </a:r>
            <a:r>
              <a:rPr lang="en-US" sz="6500" b="1" dirty="0">
                <a:solidFill>
                  <a:srgbClr val="FF0000"/>
                </a:solidFill>
                <a:effectLst>
                  <a:outerShdw blurRad="38100" dist="38100" dir="2700000" algn="tl">
                    <a:srgbClr val="FFFFFF"/>
                  </a:outerShdw>
                </a:effectLst>
              </a:rPr>
              <a:t>t</a:t>
            </a:r>
            <a:r>
              <a:rPr lang="en-US" sz="6500" b="1" dirty="0">
                <a:effectLst>
                  <a:outerShdw blurRad="38100" dist="38100" dir="2700000" algn="tl">
                    <a:srgbClr val="FFFFFF"/>
                  </a:outerShdw>
                </a:effectLst>
              </a:rPr>
              <a:t>ook </a:t>
            </a:r>
            <a:r>
              <a:rPr lang="en-US" sz="6500" b="1" dirty="0">
                <a:solidFill>
                  <a:srgbClr val="FF0000"/>
                </a:solidFill>
                <a:effectLst>
                  <a:outerShdw blurRad="38100" dist="38100" dir="2700000" algn="tl">
                    <a:srgbClr val="FFFFFF"/>
                  </a:outerShdw>
                </a:effectLst>
              </a:rPr>
              <a:t>t</a:t>
            </a:r>
            <a:r>
              <a:rPr lang="en-US" sz="6500" b="1" dirty="0">
                <a:effectLst>
                  <a:outerShdw blurRad="38100" dist="38100" dir="2700000" algn="tl">
                    <a:srgbClr val="FFFFFF"/>
                  </a:outerShdw>
                </a:effectLst>
              </a:rPr>
              <a:t>en </a:t>
            </a:r>
            <a:r>
              <a:rPr lang="en-US" sz="6500" b="1" dirty="0" smtClean="0">
                <a:solidFill>
                  <a:srgbClr val="FF0000"/>
                </a:solidFill>
                <a:effectLst>
                  <a:outerShdw blurRad="38100" dist="38100" dir="2700000" algn="tl">
                    <a:srgbClr val="FFFFFF"/>
                  </a:outerShdw>
                </a:effectLst>
              </a:rPr>
              <a:t>t</a:t>
            </a:r>
            <a:r>
              <a:rPr lang="en-US" sz="6500" b="1" dirty="0" smtClean="0">
                <a:effectLst>
                  <a:outerShdw blurRad="38100" dist="38100" dir="2700000" algn="tl">
                    <a:srgbClr val="FFFFFF"/>
                  </a:outerShdw>
                </a:effectLst>
              </a:rPr>
              <a:t>omatoes </a:t>
            </a:r>
            <a:r>
              <a:rPr lang="en-US" sz="6500" b="1" dirty="0">
                <a:solidFill>
                  <a:srgbClr val="FF0000"/>
                </a:solidFill>
                <a:effectLst>
                  <a:outerShdw blurRad="38100" dist="38100" dir="2700000" algn="tl">
                    <a:srgbClr val="FFFFFF"/>
                  </a:outerShdw>
                </a:effectLst>
              </a:rPr>
              <a:t>t</a:t>
            </a:r>
            <a:r>
              <a:rPr lang="en-US" sz="6500" b="1" dirty="0">
                <a:effectLst>
                  <a:outerShdw blurRad="38100" dist="38100" dir="2700000" algn="tl">
                    <a:srgbClr val="FFFFFF"/>
                  </a:outerShdw>
                </a:effectLst>
              </a:rPr>
              <a:t>o </a:t>
            </a:r>
            <a:r>
              <a:rPr lang="en-US" sz="6500" b="1" dirty="0">
                <a:solidFill>
                  <a:srgbClr val="FF0000"/>
                </a:solidFill>
                <a:effectLst>
                  <a:outerShdw blurRad="38100" dist="38100" dir="2700000" algn="tl">
                    <a:srgbClr val="FFFFFF"/>
                  </a:outerShdw>
                </a:effectLst>
              </a:rPr>
              <a:t>T</a:t>
            </a:r>
            <a:r>
              <a:rPr lang="en-US" sz="6500" b="1" dirty="0">
                <a:effectLst>
                  <a:outerShdw blurRad="38100" dist="38100" dir="2700000" algn="tl">
                    <a:srgbClr val="FFFFFF"/>
                  </a:outerShdw>
                </a:effectLst>
              </a:rPr>
              <a:t>ito on </a:t>
            </a:r>
            <a:r>
              <a:rPr lang="en-US" sz="6500" b="1" dirty="0">
                <a:solidFill>
                  <a:srgbClr val="FF0000"/>
                </a:solidFill>
                <a:effectLst>
                  <a:outerShdw blurRad="38100" dist="38100" dir="2700000" algn="tl">
                    <a:srgbClr val="FFFFFF"/>
                  </a:outerShdw>
                </a:effectLst>
              </a:rPr>
              <a:t>T</a:t>
            </a:r>
            <a:r>
              <a:rPr lang="en-US" sz="6500" b="1" dirty="0">
                <a:effectLst>
                  <a:outerShdw blurRad="38100" dist="38100" dir="2700000" algn="tl">
                    <a:srgbClr val="FFFFFF"/>
                  </a:outerShdw>
                </a:effectLst>
              </a:rPr>
              <a:t>uesday.</a:t>
            </a:r>
            <a:endParaRPr lang="en-US" sz="6500" dirty="0"/>
          </a:p>
        </p:txBody>
      </p:sp>
      <p:pic>
        <p:nvPicPr>
          <p:cNvPr id="28676" name="Picture 4"/>
          <p:cNvPicPr>
            <a:picLocks noChangeAspect="1" noChangeArrowheads="1"/>
          </p:cNvPicPr>
          <p:nvPr/>
        </p:nvPicPr>
        <p:blipFill>
          <a:blip r:embed="rId2" cstate="print"/>
          <a:srcRect/>
          <a:stretch>
            <a:fillRect/>
          </a:stretch>
        </p:blipFill>
        <p:spPr bwMode="auto">
          <a:xfrm>
            <a:off x="685800" y="457200"/>
            <a:ext cx="3867150" cy="58483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2" cstate="print"/>
          <a:srcRect/>
          <a:stretch>
            <a:fillRect/>
          </a:stretch>
        </p:blipFill>
        <p:spPr bwMode="auto">
          <a:xfrm>
            <a:off x="457200" y="381000"/>
            <a:ext cx="8077200" cy="5848350"/>
          </a:xfrm>
          <a:prstGeom prst="rect">
            <a:avLst/>
          </a:prstGeom>
          <a:noFill/>
          <a:ln w="9525">
            <a:noFill/>
            <a:miter lim="800000"/>
            <a:headEnd/>
            <a:tailEnd/>
          </a:ln>
          <a:effectLst/>
        </p:spPr>
      </p:pic>
      <p:sp>
        <p:nvSpPr>
          <p:cNvPr id="29698" name="Rectangle 2"/>
          <p:cNvSpPr>
            <a:spLocks noGrp="1" noChangeArrowheads="1"/>
          </p:cNvSpPr>
          <p:nvPr>
            <p:ph type="title"/>
          </p:nvPr>
        </p:nvSpPr>
        <p:spPr>
          <a:xfrm>
            <a:off x="762000" y="4038600"/>
            <a:ext cx="7620000" cy="1143000"/>
          </a:xfrm>
        </p:spPr>
        <p:txBody>
          <a:bodyPr/>
          <a:lstStyle/>
          <a:p>
            <a:r>
              <a:rPr lang="en-US" sz="8000" dirty="0">
                <a:solidFill>
                  <a:srgbClr val="FF0000"/>
                </a:solidFill>
                <a:effectLst>
                  <a:outerShdw blurRad="38100" dist="38100" dir="2700000" algn="tl">
                    <a:srgbClr val="000000"/>
                  </a:outerShdw>
                </a:effectLst>
              </a:rPr>
              <a:t>L</a:t>
            </a:r>
            <a:r>
              <a:rPr lang="en-US" sz="8000" dirty="0">
                <a:solidFill>
                  <a:schemeClr val="bg1"/>
                </a:solidFill>
                <a:effectLst>
                  <a:outerShdw blurRad="38100" dist="38100" dir="2700000" algn="tl">
                    <a:srgbClr val="000000"/>
                  </a:outerShdw>
                </a:effectLst>
              </a:rPr>
              <a:t>acey </a:t>
            </a:r>
            <a:r>
              <a:rPr lang="en-US" sz="8000" dirty="0" err="1">
                <a:solidFill>
                  <a:srgbClr val="FF0000"/>
                </a:solidFill>
                <a:effectLst>
                  <a:outerShdw blurRad="38100" dist="38100" dir="2700000" algn="tl">
                    <a:srgbClr val="000000"/>
                  </a:outerShdw>
                </a:effectLst>
              </a:rPr>
              <a:t>L</a:t>
            </a:r>
            <a:r>
              <a:rPr lang="en-US" sz="8000" dirty="0" err="1">
                <a:solidFill>
                  <a:schemeClr val="bg1"/>
                </a:solidFill>
                <a:effectLst>
                  <a:outerShdw blurRad="38100" dist="38100" dir="2700000" algn="tl">
                    <a:srgbClr val="000000"/>
                  </a:outerShdw>
                </a:effectLst>
              </a:rPr>
              <a:t>ui</a:t>
            </a:r>
            <a:r>
              <a:rPr lang="en-US" sz="8000" dirty="0">
                <a:solidFill>
                  <a:schemeClr val="bg1"/>
                </a:solidFill>
                <a:effectLst>
                  <a:outerShdw blurRad="38100" dist="38100" dir="2700000" algn="tl">
                    <a:srgbClr val="000000"/>
                  </a:outerShdw>
                </a:effectLst>
              </a:rPr>
              <a:t> </a:t>
            </a:r>
            <a:r>
              <a:rPr lang="en-US" sz="8000" dirty="0">
                <a:solidFill>
                  <a:srgbClr val="FF0000"/>
                </a:solidFill>
                <a:effectLst>
                  <a:outerShdw blurRad="38100" dist="38100" dir="2700000" algn="tl">
                    <a:srgbClr val="000000"/>
                  </a:outerShdw>
                </a:effectLst>
              </a:rPr>
              <a:t>l</a:t>
            </a:r>
            <a:r>
              <a:rPr lang="en-US" sz="8000" dirty="0">
                <a:solidFill>
                  <a:schemeClr val="bg1"/>
                </a:solidFill>
                <a:effectLst>
                  <a:outerShdw blurRad="38100" dist="38100" dir="2700000" algn="tl">
                    <a:srgbClr val="000000"/>
                  </a:outerShdw>
                </a:effectLst>
              </a:rPr>
              <a:t>oved her </a:t>
            </a:r>
            <a:r>
              <a:rPr lang="en-US" sz="8000" dirty="0">
                <a:solidFill>
                  <a:srgbClr val="FF0000"/>
                </a:solidFill>
                <a:effectLst>
                  <a:outerShdw blurRad="38100" dist="38100" dir="2700000" algn="tl">
                    <a:srgbClr val="000000"/>
                  </a:outerShdw>
                </a:effectLst>
              </a:rPr>
              <a:t>l</a:t>
            </a:r>
            <a:r>
              <a:rPr lang="en-US" sz="8000" dirty="0">
                <a:solidFill>
                  <a:schemeClr val="bg1"/>
                </a:solidFill>
                <a:effectLst>
                  <a:outerShdw blurRad="38100" dist="38100" dir="2700000" algn="tl">
                    <a:srgbClr val="000000"/>
                  </a:outerShdw>
                </a:effectLst>
              </a:rPr>
              <a:t>ucky </a:t>
            </a:r>
            <a:r>
              <a:rPr lang="en-US" sz="8000" dirty="0">
                <a:solidFill>
                  <a:srgbClr val="FF0000"/>
                </a:solidFill>
                <a:effectLst>
                  <a:outerShdw blurRad="38100" dist="38100" dir="2700000" algn="tl">
                    <a:srgbClr val="000000"/>
                  </a:outerShdw>
                </a:effectLst>
              </a:rPr>
              <a:t>l</a:t>
            </a:r>
            <a:r>
              <a:rPr lang="en-US" sz="8000" dirty="0">
                <a:solidFill>
                  <a:schemeClr val="bg1"/>
                </a:solidFill>
                <a:effectLst>
                  <a:outerShdw blurRad="38100" dist="38100" dir="2700000" algn="tl">
                    <a:srgbClr val="000000"/>
                  </a:outerShdw>
                </a:effectLst>
              </a:rPr>
              <a:t>aces.</a:t>
            </a:r>
            <a:endParaRPr lang="en-US" sz="6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62000" y="304800"/>
            <a:ext cx="7924800" cy="1158875"/>
          </a:xfrm>
          <a:prstGeom prst="rect">
            <a:avLst/>
          </a:prstGeom>
          <a:noFill/>
          <a:ln w="9525">
            <a:noFill/>
            <a:miter lim="800000"/>
            <a:headEnd/>
            <a:tailEnd/>
          </a:ln>
          <a:effectLst/>
        </p:spPr>
        <p:txBody>
          <a:bodyPr>
            <a:spAutoFit/>
          </a:bodyPr>
          <a:lstStyle/>
          <a:p>
            <a:pPr algn="ctr">
              <a:spcBef>
                <a:spcPct val="50000"/>
              </a:spcBef>
            </a:pPr>
            <a:r>
              <a:rPr lang="en-US" sz="3500"/>
              <a:t>Which of the following sentences is an example of alliteration?</a:t>
            </a:r>
          </a:p>
        </p:txBody>
      </p:sp>
      <p:sp>
        <p:nvSpPr>
          <p:cNvPr id="32771" name="Text Box 3"/>
          <p:cNvSpPr txBox="1">
            <a:spLocks noChangeArrowheads="1"/>
          </p:cNvSpPr>
          <p:nvPr/>
        </p:nvSpPr>
        <p:spPr bwMode="auto">
          <a:xfrm>
            <a:off x="457200" y="1600200"/>
            <a:ext cx="8305800" cy="3785652"/>
          </a:xfrm>
          <a:prstGeom prst="rect">
            <a:avLst/>
          </a:prstGeom>
          <a:noFill/>
          <a:ln w="9525">
            <a:noFill/>
            <a:miter lim="800000"/>
            <a:headEnd/>
            <a:tailEnd/>
          </a:ln>
          <a:effectLst/>
        </p:spPr>
        <p:txBody>
          <a:bodyPr>
            <a:spAutoFit/>
          </a:bodyPr>
          <a:lstStyle/>
          <a:p>
            <a:pPr>
              <a:spcBef>
                <a:spcPct val="50000"/>
              </a:spcBef>
            </a:pPr>
            <a:r>
              <a:rPr lang="en-US" sz="4000" dirty="0" smtClean="0"/>
              <a:t>A. Harry </a:t>
            </a:r>
            <a:r>
              <a:rPr lang="en-US" sz="4000" dirty="0"/>
              <a:t>the Hamster was having a </a:t>
            </a:r>
            <a:r>
              <a:rPr lang="en-US" sz="4000" dirty="0" smtClean="0"/>
              <a:t>happy </a:t>
            </a:r>
            <a:r>
              <a:rPr lang="en-US" sz="4000" dirty="0"/>
              <a:t>dream in his </a:t>
            </a:r>
            <a:r>
              <a:rPr lang="en-US" sz="4000" dirty="0" smtClean="0"/>
              <a:t>hamster house</a:t>
            </a:r>
            <a:r>
              <a:rPr lang="en-US" sz="4000" dirty="0"/>
              <a:t>.</a:t>
            </a:r>
          </a:p>
          <a:p>
            <a:pPr>
              <a:spcBef>
                <a:spcPct val="50000"/>
              </a:spcBef>
            </a:pPr>
            <a:r>
              <a:rPr lang="en-US" sz="4000" dirty="0" smtClean="0"/>
              <a:t>B. Katie </a:t>
            </a:r>
            <a:r>
              <a:rPr lang="en-US" sz="4000" dirty="0"/>
              <a:t>was as beautiful as a rose.</a:t>
            </a:r>
          </a:p>
          <a:p>
            <a:pPr>
              <a:spcBef>
                <a:spcPct val="50000"/>
              </a:spcBef>
            </a:pPr>
            <a:r>
              <a:rPr lang="en-US" sz="4000" dirty="0" smtClean="0"/>
              <a:t>C. I </a:t>
            </a:r>
            <a:r>
              <a:rPr lang="en-US" sz="4000" dirty="0"/>
              <a:t>was so excited when I heard the 	“ding-dong” of the bell.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762000" y="304800"/>
            <a:ext cx="7924800" cy="1158875"/>
          </a:xfrm>
          <a:prstGeom prst="rect">
            <a:avLst/>
          </a:prstGeom>
          <a:noFill/>
          <a:ln w="9525">
            <a:noFill/>
            <a:miter lim="800000"/>
            <a:headEnd/>
            <a:tailEnd/>
          </a:ln>
          <a:effectLst/>
        </p:spPr>
        <p:txBody>
          <a:bodyPr>
            <a:spAutoFit/>
          </a:bodyPr>
          <a:lstStyle/>
          <a:p>
            <a:pPr algn="ctr">
              <a:spcBef>
                <a:spcPct val="50000"/>
              </a:spcBef>
            </a:pPr>
            <a:r>
              <a:rPr lang="en-US" sz="3500"/>
              <a:t>Which of the following sentences is an example of alliteration?</a:t>
            </a:r>
          </a:p>
        </p:txBody>
      </p:sp>
      <p:sp>
        <p:nvSpPr>
          <p:cNvPr id="33795" name="Text Box 3"/>
          <p:cNvSpPr txBox="1">
            <a:spLocks noChangeArrowheads="1"/>
          </p:cNvSpPr>
          <p:nvPr/>
        </p:nvSpPr>
        <p:spPr bwMode="auto">
          <a:xfrm>
            <a:off x="457200" y="1600200"/>
            <a:ext cx="8305800" cy="4770537"/>
          </a:xfrm>
          <a:prstGeom prst="rect">
            <a:avLst/>
          </a:prstGeom>
          <a:noFill/>
          <a:ln w="9525">
            <a:noFill/>
            <a:miter lim="800000"/>
            <a:headEnd/>
            <a:tailEnd/>
          </a:ln>
          <a:effectLst/>
        </p:spPr>
        <p:txBody>
          <a:bodyPr>
            <a:spAutoFit/>
          </a:bodyPr>
          <a:lstStyle/>
          <a:p>
            <a:pPr>
              <a:spcBef>
                <a:spcPct val="50000"/>
              </a:spcBef>
            </a:pPr>
            <a:r>
              <a:rPr lang="en-US" sz="4800" b="1" dirty="0" smtClean="0">
                <a:solidFill>
                  <a:srgbClr val="CC0066"/>
                </a:solidFill>
              </a:rPr>
              <a:t>A. Harry </a:t>
            </a:r>
            <a:r>
              <a:rPr lang="en-US" sz="4800" b="1" dirty="0">
                <a:solidFill>
                  <a:srgbClr val="CC0066"/>
                </a:solidFill>
              </a:rPr>
              <a:t>the Hamster was </a:t>
            </a:r>
            <a:r>
              <a:rPr lang="en-US" sz="4800" b="1" dirty="0" smtClean="0">
                <a:solidFill>
                  <a:srgbClr val="CC0066"/>
                </a:solidFill>
              </a:rPr>
              <a:t>having </a:t>
            </a:r>
            <a:r>
              <a:rPr lang="en-US" sz="4800" b="1" dirty="0">
                <a:solidFill>
                  <a:srgbClr val="CC0066"/>
                </a:solidFill>
              </a:rPr>
              <a:t>a happy dream </a:t>
            </a:r>
            <a:r>
              <a:rPr lang="en-US" sz="4800" b="1" dirty="0" smtClean="0">
                <a:solidFill>
                  <a:srgbClr val="CC0066"/>
                </a:solidFill>
              </a:rPr>
              <a:t>in his </a:t>
            </a:r>
            <a:r>
              <a:rPr lang="en-US" sz="4800" b="1" dirty="0">
                <a:solidFill>
                  <a:srgbClr val="CC0066"/>
                </a:solidFill>
              </a:rPr>
              <a:t>hamster house.</a:t>
            </a:r>
            <a:endParaRPr lang="en-US" sz="4000" dirty="0"/>
          </a:p>
          <a:p>
            <a:pPr>
              <a:spcBef>
                <a:spcPct val="50000"/>
              </a:spcBef>
            </a:pPr>
            <a:r>
              <a:rPr lang="en-US" sz="4000" dirty="0" smtClean="0"/>
              <a:t>B. Katie </a:t>
            </a:r>
            <a:r>
              <a:rPr lang="en-US" sz="4000" dirty="0"/>
              <a:t>was as beautiful as a rose.</a:t>
            </a:r>
          </a:p>
          <a:p>
            <a:pPr>
              <a:spcBef>
                <a:spcPct val="50000"/>
              </a:spcBef>
            </a:pPr>
            <a:r>
              <a:rPr lang="en-US" sz="4000" dirty="0" smtClean="0"/>
              <a:t>C. I </a:t>
            </a:r>
            <a:r>
              <a:rPr lang="en-US" sz="4000" dirty="0"/>
              <a:t>was so excited when I heard the 	“ding-dong” of the bell.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500" fill="hold"/>
                                        <p:tgtEl>
                                          <p:spTgt spid="33795"/>
                                        </p:tgtEl>
                                        <p:attrNameLst>
                                          <p:attrName>ppt_w</p:attrName>
                                        </p:attrNameLst>
                                      </p:cBhvr>
                                      <p:tavLst>
                                        <p:tav tm="0">
                                          <p:val>
                                            <p:strVal val="4/3*#ppt_w"/>
                                          </p:val>
                                        </p:tav>
                                        <p:tav tm="100000">
                                          <p:val>
                                            <p:strVal val="#ppt_w"/>
                                          </p:val>
                                        </p:tav>
                                      </p:tavLst>
                                    </p:anim>
                                    <p:anim calcmode="lin" valueType="num">
                                      <p:cBhvr>
                                        <p:cTn id="8" dur="500" fill="hold"/>
                                        <p:tgtEl>
                                          <p:spTgt spid="3379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762000" y="304800"/>
            <a:ext cx="7924800" cy="1158875"/>
          </a:xfrm>
          <a:prstGeom prst="rect">
            <a:avLst/>
          </a:prstGeom>
          <a:noFill/>
          <a:ln w="9525">
            <a:noFill/>
            <a:miter lim="800000"/>
            <a:headEnd/>
            <a:tailEnd/>
          </a:ln>
          <a:effectLst/>
        </p:spPr>
        <p:txBody>
          <a:bodyPr>
            <a:spAutoFit/>
          </a:bodyPr>
          <a:lstStyle/>
          <a:p>
            <a:pPr algn="ctr">
              <a:spcBef>
                <a:spcPct val="50000"/>
              </a:spcBef>
            </a:pPr>
            <a:r>
              <a:rPr lang="en-US" sz="3500"/>
              <a:t>Which of the following sentences is an example of alliteration?</a:t>
            </a:r>
          </a:p>
        </p:txBody>
      </p:sp>
      <p:sp>
        <p:nvSpPr>
          <p:cNvPr id="34819" name="Text Box 3"/>
          <p:cNvSpPr txBox="1">
            <a:spLocks noChangeArrowheads="1"/>
          </p:cNvSpPr>
          <p:nvPr/>
        </p:nvSpPr>
        <p:spPr bwMode="auto">
          <a:xfrm>
            <a:off x="457200" y="1600200"/>
            <a:ext cx="8305800" cy="4359275"/>
          </a:xfrm>
          <a:prstGeom prst="rect">
            <a:avLst/>
          </a:prstGeom>
          <a:noFill/>
          <a:ln w="9525">
            <a:noFill/>
            <a:miter lim="800000"/>
            <a:headEnd/>
            <a:tailEnd/>
          </a:ln>
          <a:effectLst/>
        </p:spPr>
        <p:txBody>
          <a:bodyPr>
            <a:spAutoFit/>
          </a:bodyPr>
          <a:lstStyle/>
          <a:p>
            <a:pPr>
              <a:spcBef>
                <a:spcPct val="50000"/>
              </a:spcBef>
            </a:pPr>
            <a:r>
              <a:rPr lang="en-US" sz="4000" dirty="0" smtClean="0"/>
              <a:t>A. Juan </a:t>
            </a:r>
            <a:r>
              <a:rPr lang="en-US" sz="4000" dirty="0"/>
              <a:t>was as quick as a cricket when he ran in the race.</a:t>
            </a:r>
          </a:p>
          <a:p>
            <a:pPr>
              <a:spcBef>
                <a:spcPct val="50000"/>
              </a:spcBef>
            </a:pPr>
            <a:r>
              <a:rPr lang="en-US" sz="4000" dirty="0" smtClean="0"/>
              <a:t>B. Frankie </a:t>
            </a:r>
            <a:r>
              <a:rPr lang="en-US" sz="4000" dirty="0"/>
              <a:t>the Fish ate supper with </a:t>
            </a:r>
            <a:r>
              <a:rPr lang="en-US" sz="4000" dirty="0" err="1"/>
              <a:t>Yertle</a:t>
            </a:r>
            <a:r>
              <a:rPr lang="en-US" sz="4000" dirty="0"/>
              <a:t> the Turtle.</a:t>
            </a:r>
          </a:p>
          <a:p>
            <a:pPr>
              <a:spcBef>
                <a:spcPct val="50000"/>
              </a:spcBef>
            </a:pPr>
            <a:r>
              <a:rPr lang="en-US" sz="4000" dirty="0" smtClean="0"/>
              <a:t>C. Queen </a:t>
            </a:r>
            <a:r>
              <a:rPr lang="en-US" sz="4000" dirty="0"/>
              <a:t>Quincy was quite quiet when </a:t>
            </a:r>
            <a:r>
              <a:rPr lang="en-US" sz="4000" dirty="0" err="1"/>
              <a:t>Quantel</a:t>
            </a:r>
            <a:r>
              <a:rPr lang="en-US" sz="4000" dirty="0"/>
              <a:t> quit quickly.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62000" y="304800"/>
            <a:ext cx="7924800" cy="1158875"/>
          </a:xfrm>
          <a:prstGeom prst="rect">
            <a:avLst/>
          </a:prstGeom>
          <a:noFill/>
          <a:ln w="9525">
            <a:noFill/>
            <a:miter lim="800000"/>
            <a:headEnd/>
            <a:tailEnd/>
          </a:ln>
          <a:effectLst/>
        </p:spPr>
        <p:txBody>
          <a:bodyPr>
            <a:spAutoFit/>
          </a:bodyPr>
          <a:lstStyle/>
          <a:p>
            <a:pPr algn="ctr">
              <a:spcBef>
                <a:spcPct val="50000"/>
              </a:spcBef>
            </a:pPr>
            <a:r>
              <a:rPr lang="en-US" sz="3500"/>
              <a:t>Which of the following sentences is an example of alliteration?</a:t>
            </a:r>
          </a:p>
        </p:txBody>
      </p:sp>
      <p:sp>
        <p:nvSpPr>
          <p:cNvPr id="35843" name="Text Box 3"/>
          <p:cNvSpPr txBox="1">
            <a:spLocks noChangeArrowheads="1"/>
          </p:cNvSpPr>
          <p:nvPr/>
        </p:nvSpPr>
        <p:spPr bwMode="auto">
          <a:xfrm>
            <a:off x="0" y="1600200"/>
            <a:ext cx="9144000" cy="5447645"/>
          </a:xfrm>
          <a:prstGeom prst="rect">
            <a:avLst/>
          </a:prstGeom>
          <a:noFill/>
          <a:ln w="9525">
            <a:noFill/>
            <a:miter lim="800000"/>
            <a:headEnd/>
            <a:tailEnd/>
          </a:ln>
          <a:effectLst/>
        </p:spPr>
        <p:txBody>
          <a:bodyPr>
            <a:spAutoFit/>
          </a:bodyPr>
          <a:lstStyle/>
          <a:p>
            <a:pPr>
              <a:spcBef>
                <a:spcPct val="50000"/>
              </a:spcBef>
            </a:pPr>
            <a:r>
              <a:rPr lang="en-US" sz="4000" dirty="0" smtClean="0"/>
              <a:t>A. Juan </a:t>
            </a:r>
            <a:r>
              <a:rPr lang="en-US" sz="4000" dirty="0"/>
              <a:t>was as quick as a cricket when he ran in the race.</a:t>
            </a:r>
          </a:p>
          <a:p>
            <a:pPr>
              <a:spcBef>
                <a:spcPct val="50000"/>
              </a:spcBef>
            </a:pPr>
            <a:r>
              <a:rPr lang="en-US" sz="4000" dirty="0" smtClean="0"/>
              <a:t>B. Frankie </a:t>
            </a:r>
            <a:r>
              <a:rPr lang="en-US" sz="4000" dirty="0"/>
              <a:t>the Fish ate supper with </a:t>
            </a:r>
            <a:r>
              <a:rPr lang="en-US" sz="4000" dirty="0" err="1"/>
              <a:t>Yertle</a:t>
            </a:r>
            <a:r>
              <a:rPr lang="en-US" sz="4000" dirty="0"/>
              <a:t> the Turtle.</a:t>
            </a:r>
          </a:p>
          <a:p>
            <a:pPr>
              <a:spcBef>
                <a:spcPct val="50000"/>
              </a:spcBef>
            </a:pPr>
            <a:r>
              <a:rPr lang="en-US" sz="4800" b="1" dirty="0" smtClean="0">
                <a:solidFill>
                  <a:srgbClr val="CC0066"/>
                </a:solidFill>
              </a:rPr>
              <a:t>C. Queen </a:t>
            </a:r>
            <a:r>
              <a:rPr lang="en-US" sz="4800" b="1" dirty="0">
                <a:solidFill>
                  <a:srgbClr val="CC0066"/>
                </a:solidFill>
              </a:rPr>
              <a:t>Quincy was quite quiet when </a:t>
            </a:r>
            <a:r>
              <a:rPr lang="en-US" sz="4800" b="1" dirty="0" err="1">
                <a:solidFill>
                  <a:srgbClr val="CC0066"/>
                </a:solidFill>
              </a:rPr>
              <a:t>Quantel</a:t>
            </a:r>
            <a:r>
              <a:rPr lang="en-US" sz="4800" b="1" dirty="0">
                <a:solidFill>
                  <a:srgbClr val="CC0066"/>
                </a:solidFill>
              </a:rPr>
              <a:t> quit quickly.</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ppt_w</p:attrName>
                                        </p:attrNameLst>
                                      </p:cBhvr>
                                      <p:tavLst>
                                        <p:tav tm="0">
                                          <p:val>
                                            <p:strVal val="4/3*#ppt_w"/>
                                          </p:val>
                                        </p:tav>
                                        <p:tav tm="100000">
                                          <p:val>
                                            <p:strVal val="#ppt_w"/>
                                          </p:val>
                                        </p:tav>
                                      </p:tavLst>
                                    </p:anim>
                                    <p:anim calcmode="lin" valueType="num">
                                      <p:cBhvr>
                                        <p:cTn id="8" dur="500" fill="hold"/>
                                        <p:tgtEl>
                                          <p:spTgt spid="3584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762000" y="304800"/>
            <a:ext cx="7924800" cy="1158875"/>
          </a:xfrm>
          <a:prstGeom prst="rect">
            <a:avLst/>
          </a:prstGeom>
          <a:noFill/>
          <a:ln w="9525">
            <a:noFill/>
            <a:miter lim="800000"/>
            <a:headEnd/>
            <a:tailEnd/>
          </a:ln>
          <a:effectLst/>
        </p:spPr>
        <p:txBody>
          <a:bodyPr>
            <a:spAutoFit/>
          </a:bodyPr>
          <a:lstStyle/>
          <a:p>
            <a:pPr algn="ctr">
              <a:spcBef>
                <a:spcPct val="50000"/>
              </a:spcBef>
            </a:pPr>
            <a:r>
              <a:rPr lang="en-US" sz="3500"/>
              <a:t>Which of the following sentences is an example of alliteration?</a:t>
            </a:r>
          </a:p>
        </p:txBody>
      </p:sp>
      <p:sp>
        <p:nvSpPr>
          <p:cNvPr id="36867" name="Text Box 3"/>
          <p:cNvSpPr txBox="1">
            <a:spLocks noChangeArrowheads="1"/>
          </p:cNvSpPr>
          <p:nvPr/>
        </p:nvSpPr>
        <p:spPr bwMode="auto">
          <a:xfrm>
            <a:off x="457200" y="1600200"/>
            <a:ext cx="8305800" cy="5016758"/>
          </a:xfrm>
          <a:prstGeom prst="rect">
            <a:avLst/>
          </a:prstGeom>
          <a:noFill/>
          <a:ln w="9525">
            <a:noFill/>
            <a:miter lim="800000"/>
            <a:headEnd/>
            <a:tailEnd/>
          </a:ln>
          <a:effectLst/>
        </p:spPr>
        <p:txBody>
          <a:bodyPr>
            <a:spAutoFit/>
          </a:bodyPr>
          <a:lstStyle/>
          <a:p>
            <a:pPr>
              <a:spcBef>
                <a:spcPct val="50000"/>
              </a:spcBef>
            </a:pPr>
            <a:r>
              <a:rPr lang="en-US" sz="4000" dirty="0" smtClean="0"/>
              <a:t>A. Wayne </a:t>
            </a:r>
            <a:r>
              <a:rPr lang="en-US" sz="4000" dirty="0"/>
              <a:t>slept like a log because he was so tired from his trip.</a:t>
            </a:r>
          </a:p>
          <a:p>
            <a:pPr>
              <a:spcBef>
                <a:spcPct val="50000"/>
              </a:spcBef>
            </a:pPr>
            <a:r>
              <a:rPr lang="en-US" sz="4000" dirty="0" smtClean="0"/>
              <a:t>B. Trevor </a:t>
            </a:r>
            <a:r>
              <a:rPr lang="en-US" sz="4000" dirty="0"/>
              <a:t>tried to trade his truck with Troy.</a:t>
            </a:r>
          </a:p>
          <a:p>
            <a:pPr>
              <a:spcBef>
                <a:spcPct val="50000"/>
              </a:spcBef>
            </a:pPr>
            <a:r>
              <a:rPr lang="en-US" sz="4000" dirty="0" smtClean="0"/>
              <a:t>C. It </a:t>
            </a:r>
            <a:r>
              <a:rPr lang="en-US" sz="4000" dirty="0"/>
              <a:t>was raining cats and dogs when we walked outside to go home.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0" y="304800"/>
            <a:ext cx="7924800" cy="1158875"/>
          </a:xfrm>
          <a:prstGeom prst="rect">
            <a:avLst/>
          </a:prstGeom>
          <a:noFill/>
          <a:ln w="9525">
            <a:noFill/>
            <a:miter lim="800000"/>
            <a:headEnd/>
            <a:tailEnd/>
          </a:ln>
          <a:effectLst/>
        </p:spPr>
        <p:txBody>
          <a:bodyPr>
            <a:spAutoFit/>
          </a:bodyPr>
          <a:lstStyle/>
          <a:p>
            <a:pPr algn="ctr">
              <a:spcBef>
                <a:spcPct val="50000"/>
              </a:spcBef>
            </a:pPr>
            <a:r>
              <a:rPr lang="en-US" sz="3500"/>
              <a:t>Which of the following sentences is an example of alliteration?</a:t>
            </a:r>
          </a:p>
        </p:txBody>
      </p:sp>
      <p:sp>
        <p:nvSpPr>
          <p:cNvPr id="37891" name="Text Box 3"/>
          <p:cNvSpPr txBox="1">
            <a:spLocks noChangeArrowheads="1"/>
          </p:cNvSpPr>
          <p:nvPr/>
        </p:nvSpPr>
        <p:spPr bwMode="auto">
          <a:xfrm>
            <a:off x="457200" y="1600200"/>
            <a:ext cx="8305800" cy="5324535"/>
          </a:xfrm>
          <a:prstGeom prst="rect">
            <a:avLst/>
          </a:prstGeom>
          <a:noFill/>
          <a:ln w="9525">
            <a:noFill/>
            <a:miter lim="800000"/>
            <a:headEnd/>
            <a:tailEnd/>
          </a:ln>
          <a:effectLst/>
        </p:spPr>
        <p:txBody>
          <a:bodyPr>
            <a:spAutoFit/>
          </a:bodyPr>
          <a:lstStyle/>
          <a:p>
            <a:pPr>
              <a:spcBef>
                <a:spcPct val="50000"/>
              </a:spcBef>
            </a:pPr>
            <a:r>
              <a:rPr lang="en-US" sz="4000" dirty="0" smtClean="0"/>
              <a:t>A. Wayne </a:t>
            </a:r>
            <a:r>
              <a:rPr lang="en-US" sz="4000" dirty="0"/>
              <a:t>slept like a log because he was so tired from his trip.</a:t>
            </a:r>
          </a:p>
          <a:p>
            <a:pPr>
              <a:spcBef>
                <a:spcPct val="50000"/>
              </a:spcBef>
            </a:pPr>
            <a:r>
              <a:rPr lang="en-US" sz="4800" b="1" dirty="0" smtClean="0">
                <a:solidFill>
                  <a:srgbClr val="CC0066"/>
                </a:solidFill>
              </a:rPr>
              <a:t>B. Trevor </a:t>
            </a:r>
            <a:r>
              <a:rPr lang="en-US" sz="4800" b="1" dirty="0">
                <a:solidFill>
                  <a:srgbClr val="CC0066"/>
                </a:solidFill>
              </a:rPr>
              <a:t>tried to trade his truck with Troy.</a:t>
            </a:r>
            <a:endParaRPr lang="en-US" sz="4000" dirty="0"/>
          </a:p>
          <a:p>
            <a:pPr>
              <a:spcBef>
                <a:spcPct val="50000"/>
              </a:spcBef>
            </a:pPr>
            <a:r>
              <a:rPr lang="en-US" sz="4000" dirty="0" smtClean="0"/>
              <a:t>C. It </a:t>
            </a:r>
            <a:r>
              <a:rPr lang="en-US" sz="4000" dirty="0"/>
              <a:t>was raining cats and dogs when we walked outside to go 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p:cTn id="7" dur="500" fill="hold"/>
                                        <p:tgtEl>
                                          <p:spTgt spid="37891"/>
                                        </p:tgtEl>
                                        <p:attrNameLst>
                                          <p:attrName>ppt_w</p:attrName>
                                        </p:attrNameLst>
                                      </p:cBhvr>
                                      <p:tavLst>
                                        <p:tav tm="0">
                                          <p:val>
                                            <p:strVal val="4/3*#ppt_w"/>
                                          </p:val>
                                        </p:tav>
                                        <p:tav tm="100000">
                                          <p:val>
                                            <p:strVal val="#ppt_w"/>
                                          </p:val>
                                        </p:tav>
                                      </p:tavLst>
                                    </p:anim>
                                    <p:anim calcmode="lin" valueType="num">
                                      <p:cBhvr>
                                        <p:cTn id="8" dur="500" fill="hold"/>
                                        <p:tgtEl>
                                          <p:spTgt spid="3789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470025"/>
          </a:xfrm>
        </p:spPr>
        <p:txBody>
          <a:bodyPr/>
          <a:lstStyle/>
          <a:p>
            <a:r>
              <a:rPr lang="en-US" dirty="0" smtClean="0"/>
              <a:t>#3 Allusions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81000" y="304800"/>
            <a:ext cx="8305800" cy="366713"/>
          </a:xfrm>
          <a:prstGeom prst="rect">
            <a:avLst/>
          </a:prstGeom>
          <a:noFill/>
          <a:ln w="9525">
            <a:noFill/>
            <a:miter lim="800000"/>
            <a:headEnd/>
            <a:tailEnd/>
          </a:ln>
        </p:spPr>
        <p:txBody>
          <a:bodyPr>
            <a:spAutoFit/>
          </a:bodyPr>
          <a:lstStyle/>
          <a:p>
            <a:pPr>
              <a:spcBef>
                <a:spcPct val="50000"/>
              </a:spcBef>
            </a:pPr>
            <a:endParaRPr lang="en-US"/>
          </a:p>
        </p:txBody>
      </p:sp>
      <p:sp>
        <p:nvSpPr>
          <p:cNvPr id="10243" name="Text Box 5"/>
          <p:cNvSpPr txBox="1">
            <a:spLocks noChangeArrowheads="1"/>
          </p:cNvSpPr>
          <p:nvPr/>
        </p:nvSpPr>
        <p:spPr bwMode="auto">
          <a:xfrm>
            <a:off x="381000" y="457200"/>
            <a:ext cx="8229600" cy="366713"/>
          </a:xfrm>
          <a:prstGeom prst="rect">
            <a:avLst/>
          </a:prstGeom>
          <a:noFill/>
          <a:ln w="9525">
            <a:noFill/>
            <a:miter lim="800000"/>
            <a:headEnd/>
            <a:tailEnd/>
          </a:ln>
        </p:spPr>
        <p:txBody>
          <a:bodyPr>
            <a:spAutoFit/>
          </a:bodyPr>
          <a:lstStyle/>
          <a:p>
            <a:pPr>
              <a:spcBef>
                <a:spcPct val="50000"/>
              </a:spcBef>
            </a:pPr>
            <a:endParaRPr lang="en-US"/>
          </a:p>
        </p:txBody>
      </p:sp>
      <p:sp>
        <p:nvSpPr>
          <p:cNvPr id="10244" name="Text Box 6"/>
          <p:cNvSpPr txBox="1">
            <a:spLocks noChangeArrowheads="1"/>
          </p:cNvSpPr>
          <p:nvPr/>
        </p:nvSpPr>
        <p:spPr bwMode="auto">
          <a:xfrm>
            <a:off x="381000" y="381000"/>
            <a:ext cx="8458200" cy="366713"/>
          </a:xfrm>
          <a:prstGeom prst="rect">
            <a:avLst/>
          </a:prstGeom>
          <a:noFill/>
          <a:ln w="9525">
            <a:noFill/>
            <a:miter lim="800000"/>
            <a:headEnd/>
            <a:tailEnd/>
          </a:ln>
        </p:spPr>
        <p:txBody>
          <a:bodyPr>
            <a:spAutoFit/>
          </a:bodyPr>
          <a:lstStyle/>
          <a:p>
            <a:pPr>
              <a:spcBef>
                <a:spcPct val="50000"/>
              </a:spcBef>
            </a:pPr>
            <a:endParaRPr lang="en-US"/>
          </a:p>
        </p:txBody>
      </p:sp>
      <p:sp>
        <p:nvSpPr>
          <p:cNvPr id="10245" name="Rectangle 8"/>
          <p:cNvSpPr>
            <a:spLocks noGrp="1" noChangeArrowheads="1"/>
          </p:cNvSpPr>
          <p:nvPr>
            <p:ph type="title"/>
          </p:nvPr>
        </p:nvSpPr>
        <p:spPr>
          <a:xfrm>
            <a:off x="457200" y="639763"/>
            <a:ext cx="8229600" cy="777875"/>
          </a:xfrm>
        </p:spPr>
        <p:txBody>
          <a:bodyPr/>
          <a:lstStyle/>
          <a:p>
            <a:pPr eaLnBrk="1" hangingPunct="1"/>
            <a:r>
              <a:rPr lang="en-US" sz="3600" dirty="0" smtClean="0"/>
              <a:t>	</a:t>
            </a:r>
            <a:r>
              <a:rPr lang="en-US" sz="4000" dirty="0" smtClean="0"/>
              <a:t/>
            </a:r>
            <a:br>
              <a:rPr lang="en-US" sz="4000" dirty="0" smtClean="0"/>
            </a:br>
            <a:r>
              <a:rPr lang="en-US" sz="4000" dirty="0" smtClean="0"/>
              <a:t/>
            </a:r>
            <a:br>
              <a:rPr lang="en-US" sz="4000" dirty="0" smtClean="0"/>
            </a:br>
            <a:r>
              <a:rPr lang="en-US" sz="4000" dirty="0" smtClean="0"/>
              <a:t>Allegory Example #1: </a:t>
            </a:r>
            <a:br>
              <a:rPr lang="en-US" sz="4000" dirty="0" smtClean="0"/>
            </a:br>
            <a:r>
              <a:rPr lang="en-US" sz="6000" dirty="0" smtClean="0"/>
              <a:t>TWO </a:t>
            </a:r>
            <a:r>
              <a:rPr lang="en-US" sz="6000" dirty="0" smtClean="0"/>
              <a:t>WOLVES </a:t>
            </a:r>
            <a:r>
              <a:rPr lang="en-US" sz="4000" dirty="0" smtClean="0"/>
              <a:t/>
            </a:r>
            <a:br>
              <a:rPr lang="en-US" sz="4000" dirty="0" smtClean="0"/>
            </a:br>
            <a:r>
              <a:rPr lang="en-US" sz="4000" dirty="0" smtClean="0"/>
              <a:t/>
            </a:r>
            <a:br>
              <a:rPr lang="en-US" sz="4000" dirty="0" smtClean="0"/>
            </a:br>
            <a:r>
              <a:rPr lang="en-US" sz="4000" dirty="0" smtClean="0"/>
              <a:t>	</a:t>
            </a:r>
            <a:endParaRPr lang="en-US" sz="2800" dirty="0" smtClean="0"/>
          </a:p>
        </p:txBody>
      </p:sp>
      <p:sp>
        <p:nvSpPr>
          <p:cNvPr id="10246" name="Content Placeholder 1"/>
          <p:cNvSpPr>
            <a:spLocks noGrp="1"/>
          </p:cNvSpPr>
          <p:nvPr>
            <p:ph sz="half" idx="1"/>
          </p:nvPr>
        </p:nvSpPr>
        <p:spPr>
          <a:xfrm>
            <a:off x="381000" y="1600200"/>
            <a:ext cx="4495800" cy="4525963"/>
          </a:xfrm>
        </p:spPr>
        <p:txBody>
          <a:bodyPr/>
          <a:lstStyle/>
          <a:p>
            <a:pPr marL="0" indent="0">
              <a:buFontTx/>
              <a:buNone/>
            </a:pPr>
            <a:r>
              <a:rPr lang="en-US" sz="3200" dirty="0" smtClean="0"/>
              <a:t>	One evening an old Cherokee told his grandson about a battle that goes on inside people.</a:t>
            </a:r>
          </a:p>
          <a:p>
            <a:pPr marL="0" indent="0">
              <a:buFontTx/>
              <a:buNone/>
            </a:pPr>
            <a:r>
              <a:rPr lang="en-US" sz="3200" dirty="0" smtClean="0"/>
              <a:t>	He said, "My son, the battle is between two wolves inside us all. </a:t>
            </a:r>
          </a:p>
        </p:txBody>
      </p:sp>
      <p:pic>
        <p:nvPicPr>
          <p:cNvPr id="10247" name="Picture 7" descr="http://www.manataka.org/images/Wolves%203.jpg"/>
          <p:cNvPicPr>
            <a:picLocks noChangeAspect="1" noChangeArrowheads="1"/>
          </p:cNvPicPr>
          <p:nvPr/>
        </p:nvPicPr>
        <p:blipFill>
          <a:blip r:embed="rId2" cstate="print"/>
          <a:srcRect/>
          <a:stretch>
            <a:fillRect/>
          </a:stretch>
        </p:blipFill>
        <p:spPr bwMode="auto">
          <a:xfrm>
            <a:off x="5181600" y="1905000"/>
            <a:ext cx="3197225" cy="285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Allusion Definition:</a:t>
            </a:r>
            <a:endParaRPr lang="en-US" dirty="0"/>
          </a:p>
        </p:txBody>
      </p:sp>
      <p:sp>
        <p:nvSpPr>
          <p:cNvPr id="3" name="Content Placeholder 2"/>
          <p:cNvSpPr>
            <a:spLocks noGrp="1"/>
          </p:cNvSpPr>
          <p:nvPr>
            <p:ph idx="1"/>
          </p:nvPr>
        </p:nvSpPr>
        <p:spPr/>
        <p:txBody>
          <a:bodyPr/>
          <a:lstStyle/>
          <a:p>
            <a:r>
              <a:rPr lang="en-US" altLang="en-US" sz="3600" u="sng" dirty="0" smtClean="0"/>
              <a:t>Definition</a:t>
            </a:r>
            <a:r>
              <a:rPr lang="en-US" altLang="en-US" sz="3600" dirty="0" smtClean="0"/>
              <a:t>-a reference within a work to something famous outside it, such as a well-known person, place, event, story, or work of art, literature, music, pop culture.</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authors use allusions?</a:t>
            </a:r>
            <a:endParaRPr lang="en-US" dirty="0"/>
          </a:p>
        </p:txBody>
      </p:sp>
      <p:sp>
        <p:nvSpPr>
          <p:cNvPr id="3" name="Content Placeholder 2"/>
          <p:cNvSpPr>
            <a:spLocks noGrp="1"/>
          </p:cNvSpPr>
          <p:nvPr>
            <p:ph idx="1"/>
          </p:nvPr>
        </p:nvSpPr>
        <p:spPr/>
        <p:txBody>
          <a:bodyPr/>
          <a:lstStyle/>
          <a:p>
            <a:r>
              <a:rPr lang="en-US" altLang="en-US" u="sng" dirty="0" smtClean="0"/>
              <a:t>Purpose</a:t>
            </a:r>
            <a:r>
              <a:rPr lang="en-US" altLang="en-US" dirty="0" smtClean="0"/>
              <a:t>-Lets reader/viewer understand new information, characters, plot, setting, etc. by connecting it to something already known.</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dirty="0" smtClean="0">
                <a:solidFill>
                  <a:schemeClr val="tx1"/>
                </a:solidFill>
              </a:rPr>
              <a:t>Allusion “Problems” </a:t>
            </a:r>
          </a:p>
        </p:txBody>
      </p:sp>
      <p:sp>
        <p:nvSpPr>
          <p:cNvPr id="3" name="Content Placeholder 2"/>
          <p:cNvSpPr>
            <a:spLocks noGrp="1"/>
          </p:cNvSpPr>
          <p:nvPr>
            <p:ph sz="quarter" idx="1"/>
          </p:nvPr>
        </p:nvSpPr>
        <p:spPr>
          <a:xfrm>
            <a:off x="301625" y="1527175"/>
            <a:ext cx="8504238" cy="4572000"/>
          </a:xfrm>
        </p:spPr>
        <p:txBody>
          <a:bodyPr>
            <a:normAutofit fontScale="92500"/>
          </a:bodyPr>
          <a:lstStyle/>
          <a:p>
            <a:pPr marL="274320" indent="-274320" algn="ctr" eaLnBrk="1" fontAlgn="auto" hangingPunct="1">
              <a:lnSpc>
                <a:spcPct val="90000"/>
              </a:lnSpc>
              <a:spcAft>
                <a:spcPts val="0"/>
              </a:spcAft>
              <a:buFont typeface="Wingdings 2"/>
              <a:buNone/>
              <a:defRPr/>
            </a:pPr>
            <a:r>
              <a:rPr lang="en-US" sz="3200" dirty="0" smtClean="0"/>
              <a:t>Not to be confused with “ILLUSIONS”</a:t>
            </a:r>
          </a:p>
          <a:p>
            <a:pPr marL="274320" indent="-274320" eaLnBrk="1" fontAlgn="auto" hangingPunct="1">
              <a:lnSpc>
                <a:spcPct val="90000"/>
              </a:lnSpc>
              <a:spcAft>
                <a:spcPts val="0"/>
              </a:spcAft>
              <a:buFont typeface="Wingdings 2"/>
              <a:buChar char=""/>
              <a:defRPr/>
            </a:pPr>
            <a:endParaRPr lang="en-US" sz="3200" dirty="0" smtClean="0"/>
          </a:p>
          <a:p>
            <a:pPr marL="274320" indent="-274320" eaLnBrk="1" fontAlgn="auto" hangingPunct="1">
              <a:lnSpc>
                <a:spcPct val="90000"/>
              </a:lnSpc>
              <a:spcAft>
                <a:spcPts val="0"/>
              </a:spcAft>
              <a:buFont typeface="Wingdings 2"/>
              <a:buChar char=""/>
              <a:defRPr/>
            </a:pPr>
            <a:r>
              <a:rPr lang="en-US" sz="3200" dirty="0" smtClean="0"/>
              <a:t>In order to understand allusions, one must have a good grasp on “well-known” works of literature, art, music, pop culture, etc.  </a:t>
            </a:r>
          </a:p>
          <a:p>
            <a:pPr marL="274320" indent="-274320" eaLnBrk="1" fontAlgn="auto" hangingPunct="1">
              <a:lnSpc>
                <a:spcPct val="90000"/>
              </a:lnSpc>
              <a:spcAft>
                <a:spcPts val="0"/>
              </a:spcAft>
              <a:buFont typeface="Wingdings 2"/>
              <a:buNone/>
              <a:defRPr/>
            </a:pPr>
            <a:endParaRPr lang="en-US" sz="3200" dirty="0" smtClean="0"/>
          </a:p>
          <a:p>
            <a:pPr marL="274320" indent="-274320" eaLnBrk="1" fontAlgn="auto" hangingPunct="1">
              <a:lnSpc>
                <a:spcPct val="90000"/>
              </a:lnSpc>
              <a:spcAft>
                <a:spcPts val="0"/>
              </a:spcAft>
              <a:buFont typeface="Wingdings 2"/>
              <a:buChar char=""/>
              <a:defRPr/>
            </a:pPr>
            <a:r>
              <a:rPr lang="en-US" sz="3200" dirty="0" smtClean="0"/>
              <a:t>So, if one is not well-read, it will be difficult to fully grasp why an author/writer/director uses an allusion.  This sometimes makes them difficult for high school students to grasp.</a:t>
            </a:r>
          </a:p>
          <a:p>
            <a:pPr marL="274320" indent="-274320" eaLnBrk="1" fontAlgn="auto" hangingPunct="1">
              <a:spcAft>
                <a:spcPts val="0"/>
              </a:spcAft>
              <a:buFont typeface="Wingdings 2"/>
              <a:buChar char=""/>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48130" name="Picture 9" descr="n osign"/>
          <p:cNvPicPr>
            <a:picLocks noChangeAspect="1" noChangeArrowheads="1"/>
          </p:cNvPicPr>
          <p:nvPr/>
        </p:nvPicPr>
        <p:blipFill>
          <a:blip r:embed="rId2" cstate="print"/>
          <a:srcRect/>
          <a:stretch>
            <a:fillRect/>
          </a:stretch>
        </p:blipFill>
        <p:spPr bwMode="auto">
          <a:xfrm>
            <a:off x="4495800" y="1981200"/>
            <a:ext cx="1066800" cy="914400"/>
          </a:xfrm>
          <a:prstGeom prst="rect">
            <a:avLst/>
          </a:prstGeom>
          <a:noFill/>
          <a:ln w="9525">
            <a:noFill/>
            <a:miter lim="800000"/>
            <a:headEnd/>
            <a:tailEnd/>
          </a:ln>
        </p:spPr>
      </p:pic>
      <p:sp>
        <p:nvSpPr>
          <p:cNvPr id="48131" name="Rectangle 2"/>
          <p:cNvSpPr>
            <a:spLocks noGrp="1" noChangeArrowheads="1"/>
          </p:cNvSpPr>
          <p:nvPr>
            <p:ph type="title"/>
          </p:nvPr>
        </p:nvSpPr>
        <p:spPr/>
        <p:txBody>
          <a:bodyPr/>
          <a:lstStyle/>
          <a:p>
            <a:pPr eaLnBrk="1" hangingPunct="1"/>
            <a:r>
              <a:rPr lang="en-US" altLang="en-US" dirty="0" smtClean="0">
                <a:solidFill>
                  <a:schemeClr val="tx1"/>
                </a:solidFill>
              </a:rPr>
              <a:t>Allusion “Problems” </a:t>
            </a:r>
          </a:p>
        </p:txBody>
      </p:sp>
      <p:sp>
        <p:nvSpPr>
          <p:cNvPr id="48132" name="Rectangle 3"/>
          <p:cNvSpPr>
            <a:spLocks noGrp="1" noChangeArrowheads="1"/>
          </p:cNvSpPr>
          <p:nvPr>
            <p:ph sz="quarter" idx="1"/>
          </p:nvPr>
        </p:nvSpPr>
        <p:spPr>
          <a:xfrm>
            <a:off x="457200" y="1828800"/>
            <a:ext cx="8458200" cy="5029200"/>
          </a:xfrm>
        </p:spPr>
        <p:txBody>
          <a:bodyPr/>
          <a:lstStyle/>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r>
              <a:rPr lang="en-US" altLang="en-US" sz="2800" smtClean="0"/>
              <a:t>Allusions are NOT references to someone/something only a small group of people know.  </a:t>
            </a:r>
          </a:p>
          <a:p>
            <a:pPr lvl="1" eaLnBrk="1" hangingPunct="1">
              <a:lnSpc>
                <a:spcPct val="90000"/>
              </a:lnSpc>
            </a:pPr>
            <a:r>
              <a:rPr lang="en-US" altLang="en-US" sz="2300" smtClean="0"/>
              <a:t>So, you wouldn’t say, “Sally’s smile looked like my mom’s smile.”  </a:t>
            </a:r>
          </a:p>
          <a:p>
            <a:pPr lvl="1" eaLnBrk="1" hangingPunct="1">
              <a:lnSpc>
                <a:spcPct val="90000"/>
              </a:lnSpc>
            </a:pPr>
            <a:r>
              <a:rPr lang="en-US" altLang="en-US" sz="2300" smtClean="0"/>
              <a:t>While this is a method of comparison, it is not to something well-known (outside of your community).  </a:t>
            </a:r>
          </a:p>
        </p:txBody>
      </p:sp>
      <p:pic>
        <p:nvPicPr>
          <p:cNvPr id="48133" name="Picture 7" descr="m tattoo"/>
          <p:cNvPicPr>
            <a:picLocks noChangeAspect="1" noChangeArrowheads="1"/>
          </p:cNvPicPr>
          <p:nvPr/>
        </p:nvPicPr>
        <p:blipFill>
          <a:blip r:embed="rId3" cstate="print"/>
          <a:srcRect/>
          <a:stretch>
            <a:fillRect/>
          </a:stretch>
        </p:blipFill>
        <p:spPr bwMode="auto">
          <a:xfrm>
            <a:off x="2971800" y="1905000"/>
            <a:ext cx="1143000" cy="990600"/>
          </a:xfrm>
          <a:prstGeom prst="rect">
            <a:avLst/>
          </a:prstGeom>
          <a:noFill/>
          <a:ln w="9525">
            <a:noFill/>
            <a:miter lim="800000"/>
            <a:headEnd/>
            <a:tailEnd/>
          </a:ln>
        </p:spPr>
      </p:pic>
      <p:sp>
        <p:nvSpPr>
          <p:cNvPr id="48134" name="Text Box 8"/>
          <p:cNvSpPr txBox="1">
            <a:spLocks noChangeArrowheads="1"/>
          </p:cNvSpPr>
          <p:nvPr/>
        </p:nvSpPr>
        <p:spPr bwMode="auto">
          <a:xfrm>
            <a:off x="4800600" y="2057400"/>
            <a:ext cx="838200" cy="701675"/>
          </a:xfrm>
          <a:prstGeom prst="rect">
            <a:avLst/>
          </a:prstGeom>
          <a:noFill/>
          <a:ln w="9525">
            <a:noFill/>
            <a:miter lim="800000"/>
            <a:headEnd/>
            <a:tailEnd/>
          </a:ln>
        </p:spPr>
        <p:txBody>
          <a:bodyPr>
            <a:spAutoFit/>
          </a:bodyPr>
          <a:lstStyle/>
          <a:p>
            <a:pPr>
              <a:spcBef>
                <a:spcPct val="50000"/>
              </a:spcBef>
            </a:pPr>
            <a:r>
              <a:rPr lang="en-US" altLang="en-US" sz="4000" b="1"/>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dirty="0" smtClean="0">
                <a:solidFill>
                  <a:schemeClr val="tx1"/>
                </a:solidFill>
              </a:rPr>
              <a:t>Purpose of Allusions</a:t>
            </a:r>
          </a:p>
        </p:txBody>
      </p:sp>
      <p:sp>
        <p:nvSpPr>
          <p:cNvPr id="49155" name="Rectangle 3"/>
          <p:cNvSpPr>
            <a:spLocks noGrp="1" noChangeArrowheads="1"/>
          </p:cNvSpPr>
          <p:nvPr>
            <p:ph sz="quarter" idx="1"/>
          </p:nvPr>
        </p:nvSpPr>
        <p:spPr>
          <a:xfrm>
            <a:off x="76200" y="1752600"/>
            <a:ext cx="9067800" cy="5105400"/>
          </a:xfrm>
        </p:spPr>
        <p:txBody>
          <a:bodyPr/>
          <a:lstStyle/>
          <a:p>
            <a:pPr eaLnBrk="1" hangingPunct="1"/>
            <a:r>
              <a:rPr lang="en-US" altLang="en-US" smtClean="0"/>
              <a:t>Whenever you come across an allusion, stop and ask yourself:</a:t>
            </a:r>
          </a:p>
          <a:p>
            <a:pPr lvl="1" eaLnBrk="1" hangingPunct="1"/>
            <a:r>
              <a:rPr lang="en-US" altLang="en-US" smtClean="0"/>
              <a:t>What does the writer want me to understand about this character, setting, plot, etc. by connecting it to something with which I am already familiar?</a:t>
            </a:r>
          </a:p>
          <a:p>
            <a:pPr lvl="1" eaLnBrk="1" hangingPunct="1"/>
            <a:r>
              <a:rPr lang="en-US" altLang="en-US" smtClean="0"/>
              <a:t>What is the author’s purpose in using this allusion?</a:t>
            </a:r>
          </a:p>
          <a:p>
            <a:pPr lvl="2" eaLnBrk="1" hangingPunct="1"/>
            <a:r>
              <a:rPr lang="en-US" altLang="en-US" smtClean="0"/>
              <a:t>To create the same feeling/mood as the original work?</a:t>
            </a:r>
          </a:p>
          <a:p>
            <a:pPr lvl="2" eaLnBrk="1" hangingPunct="1"/>
            <a:r>
              <a:rPr lang="en-US" altLang="en-US" smtClean="0"/>
              <a:t>For comedic effect?</a:t>
            </a:r>
          </a:p>
          <a:p>
            <a:pPr lvl="2" eaLnBrk="1" hangingPunct="1"/>
            <a:r>
              <a:rPr lang="en-US" altLang="en-US" smtClean="0"/>
              <a:t>To show character’s motives or traits?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28600"/>
            <a:ext cx="8229600" cy="914400"/>
          </a:xfrm>
        </p:spPr>
        <p:txBody>
          <a:bodyPr/>
          <a:lstStyle/>
          <a:p>
            <a:pPr eaLnBrk="1" hangingPunct="1"/>
            <a:r>
              <a:rPr lang="en-US" altLang="en-US" smtClean="0"/>
              <a:t>Allusion Examples</a:t>
            </a:r>
          </a:p>
        </p:txBody>
      </p:sp>
      <p:sp>
        <p:nvSpPr>
          <p:cNvPr id="50179" name="Rectangle 3"/>
          <p:cNvSpPr>
            <a:spLocks noGrp="1" noChangeArrowheads="1"/>
          </p:cNvSpPr>
          <p:nvPr>
            <p:ph type="body" sz="half" idx="1"/>
          </p:nvPr>
        </p:nvSpPr>
        <p:spPr>
          <a:xfrm>
            <a:off x="457200" y="1219200"/>
            <a:ext cx="4038600" cy="4302125"/>
          </a:xfrm>
        </p:spPr>
        <p:txBody>
          <a:bodyPr/>
          <a:lstStyle/>
          <a:p>
            <a:pPr eaLnBrk="1" hangingPunct="1">
              <a:lnSpc>
                <a:spcPct val="80000"/>
              </a:lnSpc>
            </a:pPr>
            <a:endParaRPr lang="en-US" altLang="en-US" sz="2400" dirty="0" smtClean="0"/>
          </a:p>
          <a:p>
            <a:pPr eaLnBrk="1" hangingPunct="1">
              <a:lnSpc>
                <a:spcPct val="80000"/>
              </a:lnSpc>
            </a:pPr>
            <a:r>
              <a:rPr lang="en-US" altLang="en-US" dirty="0" smtClean="0"/>
              <a:t>Sally had a smile rivaled only by that of the </a:t>
            </a:r>
            <a:r>
              <a:rPr lang="en-US" altLang="en-US" i="1" dirty="0" smtClean="0"/>
              <a:t>Mona Lisa.</a:t>
            </a:r>
          </a:p>
          <a:p>
            <a:pPr eaLnBrk="1" hangingPunct="1">
              <a:lnSpc>
                <a:spcPct val="80000"/>
              </a:lnSpc>
            </a:pPr>
            <a:r>
              <a:rPr lang="en-US" altLang="en-US" dirty="0" smtClean="0"/>
              <a:t>Since everyone is familiar with the painting, they can imagine Sally’s almost expressionless smile. </a:t>
            </a:r>
          </a:p>
          <a:p>
            <a:pPr eaLnBrk="1" hangingPunct="1">
              <a:lnSpc>
                <a:spcPct val="80000"/>
              </a:lnSpc>
            </a:pPr>
            <a:r>
              <a:rPr lang="en-US" altLang="en-US" dirty="0" smtClean="0"/>
              <a:t>What does this show about Sally?</a:t>
            </a:r>
          </a:p>
          <a:p>
            <a:pPr eaLnBrk="1" hangingPunct="1">
              <a:lnSpc>
                <a:spcPct val="80000"/>
              </a:lnSpc>
              <a:buFont typeface="Wingdings" pitchFamily="2" charset="2"/>
              <a:buNone/>
            </a:pPr>
            <a:endParaRPr lang="en-US" altLang="en-US" i="1" dirty="0" smtClean="0"/>
          </a:p>
        </p:txBody>
      </p:sp>
      <p:pic>
        <p:nvPicPr>
          <p:cNvPr id="50180" name="Picture 6" descr="mona lisa"/>
          <p:cNvPicPr>
            <a:picLocks noGrp="1" noChangeAspect="1" noChangeArrowheads="1"/>
          </p:cNvPicPr>
          <p:nvPr>
            <p:ph sz="half" idx="2"/>
          </p:nvPr>
        </p:nvPicPr>
        <p:blipFill>
          <a:blip r:embed="rId2" cstate="print"/>
          <a:srcRect/>
          <a:stretch>
            <a:fillRect/>
          </a:stretch>
        </p:blipFill>
        <p:spPr>
          <a:xfrm>
            <a:off x="4876801" y="1252779"/>
            <a:ext cx="4267200" cy="5605221"/>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01625" y="228600"/>
            <a:ext cx="8534400" cy="758825"/>
          </a:xfrm>
        </p:spPr>
        <p:txBody>
          <a:bodyPr/>
          <a:lstStyle/>
          <a:p>
            <a:pPr eaLnBrk="1" hangingPunct="1"/>
            <a:r>
              <a:rPr lang="en-US" altLang="en-US" smtClean="0"/>
              <a:t>Allusion Example (Art to Film)</a:t>
            </a:r>
          </a:p>
        </p:txBody>
      </p:sp>
      <p:pic>
        <p:nvPicPr>
          <p:cNvPr id="51203" name="Picture 3" descr="munch_scream"/>
          <p:cNvPicPr>
            <a:picLocks noGrp="1" noChangeAspect="1" noChangeArrowheads="1"/>
          </p:cNvPicPr>
          <p:nvPr>
            <p:ph sz="half" idx="1"/>
          </p:nvPr>
        </p:nvPicPr>
        <p:blipFill>
          <a:blip r:embed="rId2" cstate="print"/>
          <a:srcRect/>
          <a:stretch>
            <a:fillRect/>
          </a:stretch>
        </p:blipFill>
        <p:spPr>
          <a:xfrm>
            <a:off x="457200" y="2012950"/>
            <a:ext cx="3971925" cy="3443288"/>
          </a:xfrm>
          <a:noFill/>
        </p:spPr>
      </p:pic>
      <p:pic>
        <p:nvPicPr>
          <p:cNvPr id="51204" name="Picture 4" descr="scream20mask2092069dz"/>
          <p:cNvPicPr>
            <a:picLocks noGrp="1" noChangeAspect="1" noChangeArrowheads="1"/>
          </p:cNvPicPr>
          <p:nvPr>
            <p:ph sz="half" idx="2"/>
          </p:nvPr>
        </p:nvPicPr>
        <p:blipFill>
          <a:blip r:embed="rId3" cstate="print"/>
          <a:srcRect/>
          <a:stretch>
            <a:fillRect/>
          </a:stretch>
        </p:blipFill>
        <p:spPr>
          <a:xfrm>
            <a:off x="4714875" y="2012950"/>
            <a:ext cx="3687763" cy="3505200"/>
          </a:xfrm>
          <a:noFill/>
        </p:spPr>
      </p:pic>
      <p:sp>
        <p:nvSpPr>
          <p:cNvPr id="51205" name="Text Box 5"/>
          <p:cNvSpPr txBox="1">
            <a:spLocks noChangeArrowheads="1"/>
          </p:cNvSpPr>
          <p:nvPr/>
        </p:nvSpPr>
        <p:spPr bwMode="auto">
          <a:xfrm>
            <a:off x="990600" y="5791200"/>
            <a:ext cx="7696200" cy="822325"/>
          </a:xfrm>
          <a:prstGeom prst="rect">
            <a:avLst/>
          </a:prstGeom>
          <a:noFill/>
          <a:ln w="9525">
            <a:noFill/>
            <a:miter lim="800000"/>
            <a:headEnd/>
            <a:tailEnd/>
          </a:ln>
        </p:spPr>
        <p:txBody>
          <a:bodyPr>
            <a:spAutoFit/>
          </a:bodyPr>
          <a:lstStyle/>
          <a:p>
            <a:pPr>
              <a:spcBef>
                <a:spcPct val="50000"/>
              </a:spcBef>
            </a:pPr>
            <a:r>
              <a:rPr lang="en-US" altLang="en-US" sz="2400">
                <a:latin typeface="Arial" charset="0"/>
              </a:rPr>
              <a:t>The makers of the </a:t>
            </a:r>
            <a:r>
              <a:rPr lang="en-US" altLang="en-US" sz="2400" i="1">
                <a:latin typeface="Arial" charset="0"/>
              </a:rPr>
              <a:t>Scream </a:t>
            </a:r>
            <a:r>
              <a:rPr lang="en-US" altLang="en-US" sz="2400">
                <a:latin typeface="Arial" charset="0"/>
              </a:rPr>
              <a:t>movie ALLUDED TO Munch’s work of art “The Scream” in order to instill fear.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1625" y="228600"/>
            <a:ext cx="8534400" cy="758825"/>
          </a:xfrm>
        </p:spPr>
        <p:txBody>
          <a:bodyPr/>
          <a:lstStyle/>
          <a:p>
            <a:pPr eaLnBrk="1" hangingPunct="1"/>
            <a:r>
              <a:rPr lang="en-US" altLang="en-US" smtClean="0"/>
              <a:t>Allusions Example (TV to Film)</a:t>
            </a:r>
          </a:p>
        </p:txBody>
      </p:sp>
      <p:pic>
        <p:nvPicPr>
          <p:cNvPr id="52227" name="Picture 6" descr="stewie redrum"/>
          <p:cNvPicPr>
            <a:picLocks noGrp="1" noChangeAspect="1" noChangeArrowheads="1"/>
          </p:cNvPicPr>
          <p:nvPr>
            <p:ph sz="half" idx="1"/>
          </p:nvPr>
        </p:nvPicPr>
        <p:blipFill>
          <a:blip r:embed="rId2" cstate="print"/>
          <a:srcRect/>
          <a:stretch>
            <a:fillRect/>
          </a:stretch>
        </p:blipFill>
        <p:spPr>
          <a:xfrm>
            <a:off x="152400" y="2590800"/>
            <a:ext cx="3925888" cy="4267200"/>
          </a:xfrm>
          <a:noFill/>
        </p:spPr>
      </p:pic>
      <p:pic>
        <p:nvPicPr>
          <p:cNvPr id="52228" name="Picture 9" descr="shining_redrum"/>
          <p:cNvPicPr>
            <a:picLocks noGrp="1" noChangeAspect="1" noChangeArrowheads="1"/>
          </p:cNvPicPr>
          <p:nvPr>
            <p:ph sz="half" idx="2"/>
          </p:nvPr>
        </p:nvPicPr>
        <p:blipFill>
          <a:blip r:embed="rId3" cstate="print"/>
          <a:srcRect/>
          <a:stretch>
            <a:fillRect/>
          </a:stretch>
        </p:blipFill>
        <p:spPr>
          <a:xfrm>
            <a:off x="4267200" y="2362200"/>
            <a:ext cx="2443163" cy="2590800"/>
          </a:xfrm>
          <a:noFill/>
        </p:spPr>
      </p:pic>
      <p:sp>
        <p:nvSpPr>
          <p:cNvPr id="52229" name="Text Box 11"/>
          <p:cNvSpPr txBox="1">
            <a:spLocks noChangeArrowheads="1"/>
          </p:cNvSpPr>
          <p:nvPr/>
        </p:nvSpPr>
        <p:spPr bwMode="auto">
          <a:xfrm>
            <a:off x="7315200" y="2895600"/>
            <a:ext cx="1524000" cy="1190625"/>
          </a:xfrm>
          <a:prstGeom prst="rect">
            <a:avLst/>
          </a:prstGeom>
          <a:noFill/>
          <a:ln w="9525">
            <a:noFill/>
            <a:miter lim="800000"/>
            <a:headEnd/>
            <a:tailEnd/>
          </a:ln>
        </p:spPr>
        <p:txBody>
          <a:bodyPr>
            <a:spAutoFit/>
          </a:bodyPr>
          <a:lstStyle/>
          <a:p>
            <a:pPr>
              <a:spcBef>
                <a:spcPct val="50000"/>
              </a:spcBef>
            </a:pPr>
            <a:r>
              <a:rPr lang="en-US" altLang="en-US"/>
              <a:t>Danny writes “REDRUM” on the door at first.</a:t>
            </a:r>
          </a:p>
        </p:txBody>
      </p:sp>
      <p:pic>
        <p:nvPicPr>
          <p:cNvPr id="52230" name="Picture 12" descr="murder"/>
          <p:cNvPicPr>
            <a:picLocks noChangeAspect="1" noChangeArrowheads="1"/>
          </p:cNvPicPr>
          <p:nvPr/>
        </p:nvPicPr>
        <p:blipFill>
          <a:blip r:embed="rId4" cstate="print"/>
          <a:srcRect/>
          <a:stretch>
            <a:fillRect/>
          </a:stretch>
        </p:blipFill>
        <p:spPr bwMode="auto">
          <a:xfrm>
            <a:off x="6705600" y="4953000"/>
            <a:ext cx="2438400" cy="1806575"/>
          </a:xfrm>
          <a:prstGeom prst="rect">
            <a:avLst/>
          </a:prstGeom>
          <a:noFill/>
          <a:ln w="9525">
            <a:noFill/>
            <a:miter lim="800000"/>
            <a:headEnd/>
            <a:tailEnd/>
          </a:ln>
        </p:spPr>
      </p:pic>
      <p:sp>
        <p:nvSpPr>
          <p:cNvPr id="52231" name="Text Box 13"/>
          <p:cNvSpPr txBox="1">
            <a:spLocks noChangeArrowheads="1"/>
          </p:cNvSpPr>
          <p:nvPr/>
        </p:nvSpPr>
        <p:spPr bwMode="auto">
          <a:xfrm>
            <a:off x="4343400" y="4953000"/>
            <a:ext cx="1676400" cy="1878013"/>
          </a:xfrm>
          <a:prstGeom prst="rect">
            <a:avLst/>
          </a:prstGeom>
          <a:noFill/>
          <a:ln w="9525">
            <a:noFill/>
            <a:miter lim="800000"/>
            <a:headEnd/>
            <a:tailEnd/>
          </a:ln>
        </p:spPr>
        <p:txBody>
          <a:bodyPr>
            <a:spAutoFit/>
          </a:bodyPr>
          <a:lstStyle/>
          <a:p>
            <a:pPr>
              <a:spcBef>
                <a:spcPct val="50000"/>
              </a:spcBef>
            </a:pPr>
            <a:r>
              <a:rPr lang="en-US" altLang="en-US"/>
              <a:t>Mirror reflection shows “Redrum”=</a:t>
            </a:r>
          </a:p>
          <a:p>
            <a:pPr>
              <a:spcBef>
                <a:spcPct val="50000"/>
              </a:spcBef>
            </a:pPr>
            <a:r>
              <a:rPr lang="en-US" altLang="en-US"/>
              <a:t>Murder backwards</a:t>
            </a:r>
          </a:p>
        </p:txBody>
      </p:sp>
      <p:sp>
        <p:nvSpPr>
          <p:cNvPr id="52232" name="Text Box 14"/>
          <p:cNvSpPr txBox="1">
            <a:spLocks noChangeArrowheads="1"/>
          </p:cNvSpPr>
          <p:nvPr/>
        </p:nvSpPr>
        <p:spPr bwMode="auto">
          <a:xfrm>
            <a:off x="381000" y="1752600"/>
            <a:ext cx="3505200" cy="427038"/>
          </a:xfrm>
          <a:prstGeom prst="rect">
            <a:avLst/>
          </a:prstGeom>
          <a:noFill/>
          <a:ln w="9525">
            <a:noFill/>
            <a:miter lim="800000"/>
            <a:headEnd/>
            <a:tailEnd/>
          </a:ln>
        </p:spPr>
        <p:txBody>
          <a:bodyPr>
            <a:spAutoFit/>
          </a:bodyPr>
          <a:lstStyle/>
          <a:p>
            <a:pPr>
              <a:spcBef>
                <a:spcPct val="50000"/>
              </a:spcBef>
            </a:pPr>
            <a:r>
              <a:rPr lang="en-US" altLang="en-US" sz="2200" u="sng"/>
              <a:t>FAMILY GUY</a:t>
            </a:r>
          </a:p>
        </p:txBody>
      </p:sp>
      <p:sp>
        <p:nvSpPr>
          <p:cNvPr id="52233" name="Text Box 15"/>
          <p:cNvSpPr txBox="1">
            <a:spLocks noChangeArrowheads="1"/>
          </p:cNvSpPr>
          <p:nvPr/>
        </p:nvSpPr>
        <p:spPr bwMode="auto">
          <a:xfrm>
            <a:off x="4953000" y="1752600"/>
            <a:ext cx="2971800" cy="427038"/>
          </a:xfrm>
          <a:prstGeom prst="rect">
            <a:avLst/>
          </a:prstGeom>
          <a:noFill/>
          <a:ln w="9525">
            <a:noFill/>
            <a:miter lim="800000"/>
            <a:headEnd/>
            <a:tailEnd/>
          </a:ln>
        </p:spPr>
        <p:txBody>
          <a:bodyPr>
            <a:spAutoFit/>
          </a:bodyPr>
          <a:lstStyle/>
          <a:p>
            <a:pPr>
              <a:spcBef>
                <a:spcPct val="50000"/>
              </a:spcBef>
            </a:pPr>
            <a:r>
              <a:rPr lang="en-US" altLang="en-US" sz="2200" u="sng"/>
              <a:t>THE SHINING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0"/>
            <a:ext cx="8229600" cy="1295400"/>
          </a:xfrm>
        </p:spPr>
        <p:txBody>
          <a:bodyPr>
            <a:normAutofit fontScale="90000"/>
          </a:bodyPr>
          <a:lstStyle/>
          <a:p>
            <a:pPr eaLnBrk="1" fontAlgn="auto" hangingPunct="1">
              <a:spcAft>
                <a:spcPts val="0"/>
              </a:spcAft>
              <a:defRPr/>
            </a:pPr>
            <a:r>
              <a:rPr lang="en-US" sz="4000" i="1" dirty="0" smtClean="0"/>
              <a:t/>
            </a:r>
            <a:br>
              <a:rPr lang="en-US" sz="4000" i="1" dirty="0" smtClean="0"/>
            </a:br>
            <a:r>
              <a:rPr lang="en-US" sz="4000" i="1" dirty="0" smtClean="0"/>
              <a:t/>
            </a:r>
            <a:br>
              <a:rPr lang="en-US" sz="4000" i="1" dirty="0" smtClean="0"/>
            </a:br>
            <a:r>
              <a:rPr lang="en-US" sz="4000" i="1" dirty="0" smtClean="0"/>
              <a:t/>
            </a:r>
            <a:br>
              <a:rPr lang="en-US" sz="4000" i="1" dirty="0" smtClean="0"/>
            </a:br>
            <a:r>
              <a:rPr lang="en-US" sz="4000" dirty="0" smtClean="0"/>
              <a:t>Family Guy/The Shining</a:t>
            </a:r>
            <a:r>
              <a:rPr lang="en-US" sz="4000" i="1" dirty="0" smtClean="0"/>
              <a:t/>
            </a:r>
            <a:br>
              <a:rPr lang="en-US" sz="4000" i="1" dirty="0" smtClean="0"/>
            </a:br>
            <a:r>
              <a:rPr lang="en-US" sz="4000" i="1" dirty="0" smtClean="0"/>
              <a:t> </a:t>
            </a:r>
            <a:r>
              <a:rPr lang="en-US" sz="4000" i="1" dirty="0" smtClean="0"/>
              <a:t/>
            </a:r>
            <a:br>
              <a:rPr lang="en-US" sz="4000" i="1" dirty="0" smtClean="0"/>
            </a:br>
            <a:endParaRPr lang="en-US" sz="4000" dirty="0"/>
          </a:p>
        </p:txBody>
      </p:sp>
      <p:sp>
        <p:nvSpPr>
          <p:cNvPr id="24579" name="Rectangle 3"/>
          <p:cNvSpPr>
            <a:spLocks noGrp="1" noChangeArrowheads="1"/>
          </p:cNvSpPr>
          <p:nvPr>
            <p:ph sz="quarter" idx="1"/>
          </p:nvPr>
        </p:nvSpPr>
        <p:spPr>
          <a:xfrm>
            <a:off x="304800" y="1371600"/>
            <a:ext cx="8382000" cy="4572000"/>
          </a:xfrm>
        </p:spPr>
        <p:txBody>
          <a:bodyPr>
            <a:normAutofit/>
          </a:bodyPr>
          <a:lstStyle/>
          <a:p>
            <a:pPr marL="274320" indent="-274320" fontAlgn="auto">
              <a:spcBef>
                <a:spcPct val="50000"/>
              </a:spcBef>
              <a:spcAft>
                <a:spcPts val="0"/>
              </a:spcAft>
              <a:buClrTx/>
              <a:buSzTx/>
              <a:buFontTx/>
              <a:buNone/>
              <a:defRPr/>
            </a:pPr>
            <a:r>
              <a:rPr lang="en-US" sz="2400" dirty="0"/>
              <a:t>	The makers of </a:t>
            </a:r>
            <a:r>
              <a:rPr lang="en-US" sz="2400" i="1" dirty="0"/>
              <a:t>Family Guy</a:t>
            </a:r>
            <a:r>
              <a:rPr lang="en-US" sz="2400" dirty="0"/>
              <a:t> make </a:t>
            </a:r>
            <a:r>
              <a:rPr lang="en-US" sz="2400" dirty="0" err="1"/>
              <a:t>Stewie’s</a:t>
            </a:r>
            <a:r>
              <a:rPr lang="en-US" sz="2400" dirty="0"/>
              <a:t> blocks say “REDRUM” as an ALLUSION TO </a:t>
            </a:r>
            <a:r>
              <a:rPr lang="en-US" sz="2400" i="1" dirty="0"/>
              <a:t>The Shining</a:t>
            </a:r>
            <a:r>
              <a:rPr lang="en-US" sz="2400" dirty="0"/>
              <a:t>.  They use this allusion because they know their audience will likely be familiar with </a:t>
            </a:r>
            <a:r>
              <a:rPr lang="en-US" sz="2400" i="1" dirty="0"/>
              <a:t>The Shining</a:t>
            </a:r>
            <a:r>
              <a:rPr lang="en-US" sz="2400" dirty="0"/>
              <a:t>, so they will understand the message that </a:t>
            </a:r>
            <a:r>
              <a:rPr lang="en-US" sz="2400" dirty="0" err="1"/>
              <a:t>Stewie</a:t>
            </a:r>
            <a:r>
              <a:rPr lang="en-US" sz="2400" dirty="0"/>
              <a:t> is obsessed with murder. REDRUM=MURDER backwards….as reflected in the mirror in </a:t>
            </a:r>
            <a:r>
              <a:rPr lang="en-US" sz="2400" i="1" dirty="0"/>
              <a:t>The Shining</a:t>
            </a:r>
            <a:r>
              <a:rPr lang="en-US" sz="2400" dirty="0"/>
              <a:t>. </a:t>
            </a:r>
          </a:p>
          <a:p>
            <a:pPr marL="274320" indent="-274320" eaLnBrk="1" fontAlgn="auto" hangingPunct="1">
              <a:spcAft>
                <a:spcPts val="0"/>
              </a:spcAft>
              <a:buFont typeface="Wingdings 2"/>
              <a:buChar char=""/>
              <a:defRPr/>
            </a:pPr>
            <a:r>
              <a:rPr lang="en-US" sz="2400" dirty="0"/>
              <a:t>This allusion helps the viewer gain a deeper understanding of </a:t>
            </a:r>
            <a:r>
              <a:rPr lang="en-US" sz="2400" dirty="0" err="1"/>
              <a:t>Stewie’s</a:t>
            </a:r>
            <a:r>
              <a:rPr lang="en-US" sz="2400" dirty="0"/>
              <a:t> character—a matricidal maniac!</a:t>
            </a:r>
          </a:p>
        </p:txBody>
      </p:sp>
      <p:pic>
        <p:nvPicPr>
          <p:cNvPr id="53252" name="Picture 4" descr="peter"/>
          <p:cNvPicPr>
            <a:picLocks noChangeAspect="1" noChangeArrowheads="1"/>
          </p:cNvPicPr>
          <p:nvPr/>
        </p:nvPicPr>
        <p:blipFill>
          <a:blip r:embed="rId2" cstate="print"/>
          <a:srcRect/>
          <a:stretch>
            <a:fillRect/>
          </a:stretch>
        </p:blipFill>
        <p:spPr bwMode="auto">
          <a:xfrm>
            <a:off x="3810000" y="4739750"/>
            <a:ext cx="1600200" cy="211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01625" y="228600"/>
            <a:ext cx="8534400" cy="758825"/>
          </a:xfrm>
        </p:spPr>
        <p:txBody>
          <a:bodyPr/>
          <a:lstStyle/>
          <a:p>
            <a:pPr eaLnBrk="1" hangingPunct="1"/>
            <a:r>
              <a:rPr lang="en-US" altLang="en-US" smtClean="0"/>
              <a:t>Allusions Example (Film to Film)</a:t>
            </a:r>
          </a:p>
        </p:txBody>
      </p:sp>
      <p:pic>
        <p:nvPicPr>
          <p:cNvPr id="54275" name="Picture 9" descr="hercules KK"/>
          <p:cNvPicPr>
            <a:picLocks noGrp="1" noChangeAspect="1" noChangeArrowheads="1"/>
          </p:cNvPicPr>
          <p:nvPr>
            <p:ph sz="half" idx="1"/>
          </p:nvPr>
        </p:nvPicPr>
        <p:blipFill>
          <a:blip r:embed="rId2" cstate="print"/>
          <a:srcRect/>
          <a:stretch>
            <a:fillRect/>
          </a:stretch>
        </p:blipFill>
        <p:spPr>
          <a:xfrm>
            <a:off x="4876800" y="1905000"/>
            <a:ext cx="3962400" cy="2814638"/>
          </a:xfrm>
          <a:noFill/>
        </p:spPr>
      </p:pic>
      <p:pic>
        <p:nvPicPr>
          <p:cNvPr id="54276" name="Picture 10" descr="karate kid"/>
          <p:cNvPicPr>
            <a:picLocks noGrp="1" noChangeAspect="1" noChangeArrowheads="1"/>
          </p:cNvPicPr>
          <p:nvPr>
            <p:ph sz="half" idx="2"/>
          </p:nvPr>
        </p:nvPicPr>
        <p:blipFill>
          <a:blip r:embed="rId3" cstate="print"/>
          <a:srcRect/>
          <a:stretch>
            <a:fillRect/>
          </a:stretch>
        </p:blipFill>
        <p:spPr>
          <a:xfrm>
            <a:off x="0" y="1905000"/>
            <a:ext cx="4191000" cy="2751138"/>
          </a:xfrm>
          <a:noFill/>
        </p:spPr>
      </p:pic>
      <p:sp>
        <p:nvSpPr>
          <p:cNvPr id="54277" name="Text Box 11"/>
          <p:cNvSpPr txBox="1">
            <a:spLocks noChangeArrowheads="1"/>
          </p:cNvSpPr>
          <p:nvPr/>
        </p:nvSpPr>
        <p:spPr bwMode="auto">
          <a:xfrm>
            <a:off x="533400" y="1524000"/>
            <a:ext cx="3810000" cy="366713"/>
          </a:xfrm>
          <a:prstGeom prst="rect">
            <a:avLst/>
          </a:prstGeom>
          <a:noFill/>
          <a:ln w="9525">
            <a:noFill/>
            <a:miter lim="800000"/>
            <a:headEnd/>
            <a:tailEnd/>
          </a:ln>
        </p:spPr>
        <p:txBody>
          <a:bodyPr>
            <a:spAutoFit/>
          </a:bodyPr>
          <a:lstStyle/>
          <a:p>
            <a:pPr>
              <a:spcBef>
                <a:spcPct val="50000"/>
              </a:spcBef>
            </a:pPr>
            <a:r>
              <a:rPr lang="en-US" altLang="en-US" dirty="0"/>
              <a:t>KARATE KID</a:t>
            </a:r>
          </a:p>
        </p:txBody>
      </p:sp>
      <p:sp>
        <p:nvSpPr>
          <p:cNvPr id="54278" name="Text Box 12"/>
          <p:cNvSpPr txBox="1">
            <a:spLocks noChangeArrowheads="1"/>
          </p:cNvSpPr>
          <p:nvPr/>
        </p:nvSpPr>
        <p:spPr bwMode="auto">
          <a:xfrm>
            <a:off x="5181600" y="1447800"/>
            <a:ext cx="3276600" cy="366713"/>
          </a:xfrm>
          <a:prstGeom prst="rect">
            <a:avLst/>
          </a:prstGeom>
          <a:noFill/>
          <a:ln w="9525">
            <a:noFill/>
            <a:miter lim="800000"/>
            <a:headEnd/>
            <a:tailEnd/>
          </a:ln>
        </p:spPr>
        <p:txBody>
          <a:bodyPr>
            <a:spAutoFit/>
          </a:bodyPr>
          <a:lstStyle/>
          <a:p>
            <a:pPr>
              <a:spcBef>
                <a:spcPct val="50000"/>
              </a:spcBef>
            </a:pPr>
            <a:r>
              <a:rPr lang="en-US" altLang="en-US" dirty="0"/>
              <a:t>DISNEY’S  HERCULES</a:t>
            </a:r>
          </a:p>
        </p:txBody>
      </p:sp>
      <p:sp>
        <p:nvSpPr>
          <p:cNvPr id="54279" name="Text Box 13"/>
          <p:cNvSpPr txBox="1">
            <a:spLocks noChangeArrowheads="1"/>
          </p:cNvSpPr>
          <p:nvPr/>
        </p:nvSpPr>
        <p:spPr bwMode="auto">
          <a:xfrm>
            <a:off x="609600" y="5029200"/>
            <a:ext cx="8534400" cy="1431925"/>
          </a:xfrm>
          <a:prstGeom prst="rect">
            <a:avLst/>
          </a:prstGeom>
          <a:noFill/>
          <a:ln w="9525">
            <a:noFill/>
            <a:miter lim="800000"/>
            <a:headEnd/>
            <a:tailEnd/>
          </a:ln>
        </p:spPr>
        <p:txBody>
          <a:bodyPr>
            <a:spAutoFit/>
          </a:bodyPr>
          <a:lstStyle/>
          <a:p>
            <a:pPr>
              <a:spcBef>
                <a:spcPct val="50000"/>
              </a:spcBef>
            </a:pPr>
            <a:r>
              <a:rPr lang="en-US" altLang="en-US" sz="2200" dirty="0"/>
              <a:t>Hercules ALLUDES TO Karate Kid when Hercules is training.  Disney uses this allusion so the viewer thinks of Karate Kid and how, after training in the sunlight, Daniel wins the big match.  The allusion is used to FORESHADOW that Hercules will also be successful in his big fight.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914400" y="685800"/>
            <a:ext cx="7315200" cy="2062103"/>
          </a:xfrm>
          <a:prstGeom prst="rect">
            <a:avLst/>
          </a:prstGeom>
          <a:noFill/>
          <a:ln w="9525">
            <a:noFill/>
            <a:miter lim="800000"/>
            <a:headEnd/>
            <a:tailEnd/>
          </a:ln>
        </p:spPr>
        <p:txBody>
          <a:bodyPr>
            <a:spAutoFit/>
          </a:bodyPr>
          <a:lstStyle/>
          <a:p>
            <a:r>
              <a:rPr lang="en-US" sz="3200" dirty="0"/>
              <a:t>One is evil. It is anger, envy, jealousy, sorrow, regret, greed, arrogance, self-pity, guilt, resentment, inferiority, lies, false pride, superiority, and ego. </a:t>
            </a:r>
          </a:p>
        </p:txBody>
      </p:sp>
      <p:pic>
        <p:nvPicPr>
          <p:cNvPr id="3" name="Picture 2" descr="Evil.jpg"/>
          <p:cNvPicPr>
            <a:picLocks noChangeAspect="1"/>
          </p:cNvPicPr>
          <p:nvPr/>
        </p:nvPicPr>
        <p:blipFill>
          <a:blip r:embed="rId2" cstate="print"/>
          <a:stretch>
            <a:fillRect/>
          </a:stretch>
        </p:blipFill>
        <p:spPr>
          <a:xfrm>
            <a:off x="0" y="2895600"/>
            <a:ext cx="9144000" cy="39624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descr="of mice and men"/>
          <p:cNvPicPr>
            <a:picLocks noChangeAspect="1" noChangeArrowheads="1"/>
          </p:cNvPicPr>
          <p:nvPr/>
        </p:nvPicPr>
        <p:blipFill>
          <a:blip r:embed="rId2" cstate="print"/>
          <a:srcRect/>
          <a:stretch>
            <a:fillRect/>
          </a:stretch>
        </p:blipFill>
        <p:spPr bwMode="auto">
          <a:xfrm>
            <a:off x="3733800" y="3733800"/>
            <a:ext cx="1752600" cy="3124200"/>
          </a:xfrm>
          <a:prstGeom prst="rect">
            <a:avLst/>
          </a:prstGeom>
          <a:noFill/>
          <a:ln w="9525">
            <a:noFill/>
            <a:miter lim="800000"/>
            <a:headEnd/>
            <a:tailEnd/>
          </a:ln>
        </p:spPr>
      </p:pic>
      <p:sp>
        <p:nvSpPr>
          <p:cNvPr id="55299" name="Rectangle 2"/>
          <p:cNvSpPr>
            <a:spLocks noGrp="1" noChangeArrowheads="1"/>
          </p:cNvSpPr>
          <p:nvPr>
            <p:ph type="title"/>
          </p:nvPr>
        </p:nvSpPr>
        <p:spPr>
          <a:xfrm>
            <a:off x="301625" y="228600"/>
            <a:ext cx="8534400" cy="758825"/>
          </a:xfrm>
        </p:spPr>
        <p:txBody>
          <a:bodyPr/>
          <a:lstStyle/>
          <a:p>
            <a:pPr eaLnBrk="1" hangingPunct="1"/>
            <a:r>
              <a:rPr lang="en-US" altLang="en-US" smtClean="0"/>
              <a:t>Allusion Example (Poem to Book)</a:t>
            </a:r>
          </a:p>
        </p:txBody>
      </p:sp>
      <p:sp>
        <p:nvSpPr>
          <p:cNvPr id="55300" name="Rectangle 4"/>
          <p:cNvSpPr>
            <a:spLocks noGrp="1" noChangeArrowheads="1"/>
          </p:cNvSpPr>
          <p:nvPr>
            <p:ph sz="half" idx="1"/>
          </p:nvPr>
        </p:nvSpPr>
        <p:spPr>
          <a:xfrm>
            <a:off x="0" y="1295400"/>
            <a:ext cx="3962400" cy="4800600"/>
          </a:xfrm>
        </p:spPr>
        <p:txBody>
          <a:bodyPr/>
          <a:lstStyle/>
          <a:p>
            <a:pPr eaLnBrk="1" hangingPunct="1"/>
            <a:r>
              <a:rPr lang="en-US" altLang="en-US" dirty="0" smtClean="0"/>
              <a:t>John Steinbeck’s </a:t>
            </a:r>
            <a:r>
              <a:rPr lang="en-US" altLang="en-US" i="1" dirty="0" smtClean="0"/>
              <a:t>Of Mice and Men</a:t>
            </a:r>
            <a:r>
              <a:rPr lang="en-US" altLang="en-US" dirty="0" smtClean="0"/>
              <a:t> book title alludes to Robert Burns’ poem “To a Mouse”</a:t>
            </a:r>
          </a:p>
          <a:p>
            <a:pPr eaLnBrk="1" hangingPunct="1"/>
            <a:r>
              <a:rPr lang="en-US" altLang="en-US" dirty="0" smtClean="0"/>
              <a:t>Burns’ poem lines:</a:t>
            </a:r>
          </a:p>
          <a:p>
            <a:pPr lvl="1" eaLnBrk="1" hangingPunct="1"/>
            <a:r>
              <a:rPr lang="en-US" altLang="en-US" dirty="0" smtClean="0"/>
              <a:t>The best laid schemes of mice and men</a:t>
            </a:r>
            <a:br>
              <a:rPr lang="en-US" altLang="en-US" dirty="0" smtClean="0"/>
            </a:br>
            <a:r>
              <a:rPr lang="en-US" altLang="en-US" dirty="0" smtClean="0"/>
              <a:t>often go awry </a:t>
            </a:r>
          </a:p>
          <a:p>
            <a:pPr lvl="1" eaLnBrk="1" hangingPunct="1">
              <a:buFont typeface="Wingdings" pitchFamily="2" charset="2"/>
              <a:buNone/>
            </a:pPr>
            <a:r>
              <a:rPr lang="en-US" altLang="en-US" dirty="0" smtClean="0"/>
              <a:t>     (Standard English Version)</a:t>
            </a:r>
          </a:p>
          <a:p>
            <a:pPr eaLnBrk="1" hangingPunct="1"/>
            <a:endParaRPr lang="en-US" altLang="en-US" dirty="0" smtClean="0"/>
          </a:p>
        </p:txBody>
      </p:sp>
      <p:sp>
        <p:nvSpPr>
          <p:cNvPr id="55301" name="Rectangle 5"/>
          <p:cNvSpPr>
            <a:spLocks noGrp="1" noChangeArrowheads="1"/>
          </p:cNvSpPr>
          <p:nvPr>
            <p:ph sz="half" idx="2"/>
          </p:nvPr>
        </p:nvSpPr>
        <p:spPr>
          <a:xfrm>
            <a:off x="4800600" y="1447800"/>
            <a:ext cx="4343400" cy="4876800"/>
          </a:xfrm>
        </p:spPr>
        <p:txBody>
          <a:bodyPr/>
          <a:lstStyle/>
          <a:p>
            <a:pPr eaLnBrk="1" hangingPunct="1"/>
            <a:r>
              <a:rPr lang="en-US" altLang="en-US" dirty="0" smtClean="0"/>
              <a:t>Reason for allusion:</a:t>
            </a:r>
          </a:p>
          <a:p>
            <a:pPr lvl="1" eaLnBrk="1" hangingPunct="1"/>
            <a:r>
              <a:rPr lang="en-US" altLang="en-US" sz="2800" dirty="0" smtClean="0"/>
              <a:t>Steinbeck is trying to send the message, through his title, that things will not go as the characters planned.  It foreshadows a not-so-happy ending in which dreams are dashed.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304800"/>
            <a:ext cx="8229600" cy="762000"/>
          </a:xfrm>
        </p:spPr>
        <p:txBody>
          <a:bodyPr/>
          <a:lstStyle/>
          <a:p>
            <a:pPr eaLnBrk="1" hangingPunct="1"/>
            <a:r>
              <a:rPr lang="en-US" altLang="en-US" dirty="0" smtClean="0">
                <a:solidFill>
                  <a:schemeClr val="tx1"/>
                </a:solidFill>
              </a:rPr>
              <a:t>Most Popular Allusions</a:t>
            </a:r>
          </a:p>
        </p:txBody>
      </p:sp>
      <p:sp>
        <p:nvSpPr>
          <p:cNvPr id="58371" name="Rectangle 3"/>
          <p:cNvSpPr>
            <a:spLocks noGrp="1" noChangeArrowheads="1"/>
          </p:cNvSpPr>
          <p:nvPr>
            <p:ph sz="quarter" idx="1"/>
          </p:nvPr>
        </p:nvSpPr>
        <p:spPr>
          <a:xfrm>
            <a:off x="0" y="1447800"/>
            <a:ext cx="9067800" cy="5410200"/>
          </a:xfrm>
        </p:spPr>
        <p:txBody>
          <a:bodyPr/>
          <a:lstStyle/>
          <a:p>
            <a:pPr eaLnBrk="1" hangingPunct="1">
              <a:buFont typeface="Wingdings" pitchFamily="2" charset="2"/>
              <a:buNone/>
            </a:pPr>
            <a:r>
              <a:rPr lang="en-US" altLang="en-US" sz="2600" dirty="0" smtClean="0"/>
              <a:t>THREE MOST POPULARLY ALLUDED WORKS:</a:t>
            </a:r>
          </a:p>
          <a:p>
            <a:pPr lvl="1" eaLnBrk="1" hangingPunct="1"/>
            <a:r>
              <a:rPr lang="en-US" altLang="en-US" sz="2600" dirty="0" smtClean="0"/>
              <a:t> The Bible</a:t>
            </a:r>
          </a:p>
          <a:p>
            <a:pPr lvl="1" eaLnBrk="1" hangingPunct="1">
              <a:buFont typeface="Wingdings" pitchFamily="2" charset="2"/>
              <a:buNone/>
            </a:pPr>
            <a:endParaRPr lang="en-US" altLang="en-US" sz="2600" dirty="0" smtClean="0"/>
          </a:p>
          <a:p>
            <a:pPr lvl="1" eaLnBrk="1" hangingPunct="1"/>
            <a:r>
              <a:rPr lang="en-US" altLang="en-US" sz="2600" dirty="0" smtClean="0"/>
              <a:t>Shakespeare</a:t>
            </a:r>
          </a:p>
          <a:p>
            <a:pPr lvl="1" eaLnBrk="1" hangingPunct="1">
              <a:buFont typeface="Wingdings" pitchFamily="2" charset="2"/>
              <a:buNone/>
            </a:pPr>
            <a:endParaRPr lang="en-US" altLang="en-US" sz="2600" dirty="0" smtClean="0"/>
          </a:p>
          <a:p>
            <a:pPr lvl="1" eaLnBrk="1" hangingPunct="1"/>
            <a:r>
              <a:rPr lang="en-US" altLang="en-US" sz="2600" dirty="0" smtClean="0"/>
              <a:t>Greek/Roman Mythology</a:t>
            </a:r>
          </a:p>
          <a:p>
            <a:pPr lvl="1" eaLnBrk="1" hangingPunct="1">
              <a:buFont typeface="Wingdings" pitchFamily="2" charset="2"/>
              <a:buNone/>
            </a:pPr>
            <a:endParaRPr lang="en-US" altLang="en-US" sz="2600" dirty="0" smtClean="0"/>
          </a:p>
          <a:p>
            <a:pPr lvl="1" eaLnBrk="1" hangingPunct="1"/>
            <a:r>
              <a:rPr lang="en-US" altLang="en-US" sz="2600" dirty="0" smtClean="0"/>
              <a:t>So, what does that tell you?  </a:t>
            </a:r>
          </a:p>
          <a:p>
            <a:pPr lvl="1" eaLnBrk="1" hangingPunct="1">
              <a:buFont typeface="Wingdings" pitchFamily="2" charset="2"/>
              <a:buNone/>
            </a:pPr>
            <a:r>
              <a:rPr lang="en-US" altLang="en-US" sz="2600" dirty="0" smtClean="0"/>
              <a:t>---</a:t>
            </a:r>
            <a:r>
              <a:rPr lang="en-US" altLang="en-US" sz="2400" dirty="0" smtClean="0"/>
              <a:t>You are expected to be well-read in order to understand many allusions!</a:t>
            </a:r>
          </a:p>
        </p:txBody>
      </p:sp>
      <p:pic>
        <p:nvPicPr>
          <p:cNvPr id="58372" name="Picture 4" descr="7b84318ed70b46ce"/>
          <p:cNvPicPr>
            <a:picLocks noChangeAspect="1" noChangeArrowheads="1"/>
          </p:cNvPicPr>
          <p:nvPr/>
        </p:nvPicPr>
        <p:blipFill>
          <a:blip r:embed="rId2" cstate="print"/>
          <a:srcRect/>
          <a:stretch>
            <a:fillRect/>
          </a:stretch>
        </p:blipFill>
        <p:spPr bwMode="auto">
          <a:xfrm>
            <a:off x="2819400" y="1981200"/>
            <a:ext cx="2194560" cy="1219200"/>
          </a:xfrm>
          <a:prstGeom prst="rect">
            <a:avLst/>
          </a:prstGeom>
          <a:noFill/>
          <a:ln w="9525">
            <a:noFill/>
            <a:miter lim="800000"/>
            <a:headEnd/>
            <a:tailEnd/>
          </a:ln>
        </p:spPr>
      </p:pic>
      <p:pic>
        <p:nvPicPr>
          <p:cNvPr id="58373" name="Picture 5" descr="shakespeare"/>
          <p:cNvPicPr>
            <a:picLocks noChangeAspect="1" noChangeArrowheads="1"/>
          </p:cNvPicPr>
          <p:nvPr/>
        </p:nvPicPr>
        <p:blipFill>
          <a:blip r:embed="rId3" cstate="print"/>
          <a:srcRect/>
          <a:stretch>
            <a:fillRect/>
          </a:stretch>
        </p:blipFill>
        <p:spPr bwMode="auto">
          <a:xfrm>
            <a:off x="4876800" y="2667000"/>
            <a:ext cx="1606208" cy="1847850"/>
          </a:xfrm>
          <a:prstGeom prst="rect">
            <a:avLst/>
          </a:prstGeom>
          <a:noFill/>
          <a:ln w="9525">
            <a:noFill/>
            <a:miter lim="800000"/>
            <a:headEnd/>
            <a:tailEnd/>
          </a:ln>
        </p:spPr>
      </p:pic>
      <p:pic>
        <p:nvPicPr>
          <p:cNvPr id="58374" name="Picture 6" descr="posiedon"/>
          <p:cNvPicPr>
            <a:picLocks noChangeAspect="1" noChangeArrowheads="1"/>
          </p:cNvPicPr>
          <p:nvPr/>
        </p:nvPicPr>
        <p:blipFill>
          <a:blip r:embed="rId4" cstate="print"/>
          <a:srcRect/>
          <a:stretch>
            <a:fillRect/>
          </a:stretch>
        </p:blipFill>
        <p:spPr bwMode="auto">
          <a:xfrm>
            <a:off x="6400800" y="3429000"/>
            <a:ext cx="2275114" cy="1447800"/>
          </a:xfrm>
          <a:prstGeom prst="rect">
            <a:avLst/>
          </a:prstGeom>
          <a:noFill/>
          <a:ln w="9525">
            <a:noFill/>
            <a:miter lim="800000"/>
            <a:headEnd/>
            <a:tailEnd/>
          </a:ln>
        </p:spPr>
      </p:pic>
      <p:sp>
        <p:nvSpPr>
          <p:cNvPr id="58375" name="Text Box 7"/>
          <p:cNvSpPr txBox="1">
            <a:spLocks noChangeArrowheads="1"/>
          </p:cNvSpPr>
          <p:nvPr/>
        </p:nvSpPr>
        <p:spPr bwMode="auto">
          <a:xfrm>
            <a:off x="8077200" y="2590800"/>
            <a:ext cx="1066800" cy="823913"/>
          </a:xfrm>
          <a:prstGeom prst="rect">
            <a:avLst/>
          </a:prstGeom>
          <a:noFill/>
          <a:ln w="9525">
            <a:noFill/>
            <a:miter lim="800000"/>
            <a:headEnd/>
            <a:tailEnd/>
          </a:ln>
        </p:spPr>
        <p:txBody>
          <a:bodyPr>
            <a:spAutoFit/>
          </a:bodyPr>
          <a:lstStyle/>
          <a:p>
            <a:pPr>
              <a:spcBef>
                <a:spcPct val="50000"/>
              </a:spcBef>
            </a:pPr>
            <a:r>
              <a:rPr lang="en-US" altLang="en-US" sz="1200" dirty="0"/>
              <a:t>POSEIDON,</a:t>
            </a:r>
          </a:p>
          <a:p>
            <a:pPr>
              <a:spcBef>
                <a:spcPct val="50000"/>
              </a:spcBef>
            </a:pPr>
            <a:r>
              <a:rPr lang="en-US" altLang="en-US" sz="1200" dirty="0"/>
              <a:t>God of Sea</a:t>
            </a:r>
          </a:p>
          <a:p>
            <a:pPr>
              <a:spcBef>
                <a:spcPct val="50000"/>
              </a:spcBef>
            </a:pPr>
            <a:endParaRPr lang="en-US" altLang="en-US" sz="1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33400"/>
            <a:ext cx="8229600" cy="457200"/>
          </a:xfrm>
        </p:spPr>
        <p:txBody>
          <a:bodyPr>
            <a:normAutofit fontScale="90000"/>
          </a:bodyPr>
          <a:lstStyle/>
          <a:p>
            <a:pPr eaLnBrk="1" fontAlgn="auto" hangingPunct="1">
              <a:spcAft>
                <a:spcPts val="0"/>
              </a:spcAft>
              <a:defRPr/>
            </a:pPr>
            <a:r>
              <a:rPr lang="en-US" sz="4000" dirty="0">
                <a:solidFill>
                  <a:schemeClr val="accent3">
                    <a:shade val="75000"/>
                  </a:schemeClr>
                </a:solidFill>
              </a:rPr>
              <a:t>Shakespeare Allusion (Movie to Play)</a:t>
            </a:r>
          </a:p>
        </p:txBody>
      </p:sp>
      <p:sp>
        <p:nvSpPr>
          <p:cNvPr id="59395" name="Rectangle 4"/>
          <p:cNvSpPr>
            <a:spLocks noGrp="1" noChangeArrowheads="1"/>
          </p:cNvSpPr>
          <p:nvPr>
            <p:ph type="body" sz="half" idx="1"/>
          </p:nvPr>
        </p:nvSpPr>
        <p:spPr>
          <a:xfrm>
            <a:off x="457200" y="1371600"/>
            <a:ext cx="4038600" cy="5029200"/>
          </a:xfrm>
        </p:spPr>
        <p:txBody>
          <a:bodyPr/>
          <a:lstStyle/>
          <a:p>
            <a:pPr eaLnBrk="1" hangingPunct="1"/>
            <a:r>
              <a:rPr lang="en-US" altLang="en-US" sz="2400" dirty="0" smtClean="0"/>
              <a:t>“Et </a:t>
            </a:r>
            <a:r>
              <a:rPr lang="en-US" altLang="en-US" sz="2400" dirty="0" err="1" smtClean="0"/>
              <a:t>tu</a:t>
            </a:r>
            <a:r>
              <a:rPr lang="en-US" altLang="en-US" sz="2400" dirty="0" smtClean="0"/>
              <a:t>, Brute”</a:t>
            </a:r>
          </a:p>
          <a:p>
            <a:pPr lvl="1" eaLnBrk="1" hangingPunct="1"/>
            <a:r>
              <a:rPr lang="en-US" altLang="en-US" sz="2000" dirty="0" smtClean="0"/>
              <a:t>Latin for “And you, Brutus”</a:t>
            </a:r>
          </a:p>
          <a:p>
            <a:pPr lvl="1" eaLnBrk="1" hangingPunct="1"/>
            <a:r>
              <a:rPr lang="en-US" altLang="en-US" sz="2000" dirty="0" smtClean="0"/>
              <a:t>Said by Julius Caesar in Shakespeare’s play when he is about to die and realizes Brutus has betrayed him.</a:t>
            </a:r>
          </a:p>
          <a:p>
            <a:pPr lvl="1" eaLnBrk="1" hangingPunct="1"/>
            <a:r>
              <a:rPr lang="en-US" altLang="en-US" sz="2000" dirty="0" smtClean="0"/>
              <a:t>Used when people want to get the message across that someone has betrayed </a:t>
            </a:r>
            <a:r>
              <a:rPr lang="en-US" altLang="en-US" sz="2000" dirty="0" smtClean="0"/>
              <a:t>them</a:t>
            </a:r>
            <a:endParaRPr lang="en-US" altLang="en-US" sz="2000" dirty="0" smtClean="0"/>
          </a:p>
        </p:txBody>
      </p:sp>
      <p:pic>
        <p:nvPicPr>
          <p:cNvPr id="59396" name="Picture 6" descr="aladdin3"/>
          <p:cNvPicPr>
            <a:picLocks noGrp="1" noChangeAspect="1" noChangeArrowheads="1"/>
          </p:cNvPicPr>
          <p:nvPr>
            <p:ph sz="half" idx="2"/>
          </p:nvPr>
        </p:nvPicPr>
        <p:blipFill>
          <a:blip r:embed="rId2" cstate="print"/>
          <a:srcRect/>
          <a:stretch>
            <a:fillRect/>
          </a:stretch>
        </p:blipFill>
        <p:spPr>
          <a:xfrm>
            <a:off x="4876800" y="1981200"/>
            <a:ext cx="3810000" cy="1954213"/>
          </a:xfrm>
          <a:noFill/>
        </p:spPr>
      </p:pic>
      <p:sp>
        <p:nvSpPr>
          <p:cNvPr id="59397" name="Text Box 7"/>
          <p:cNvSpPr txBox="1">
            <a:spLocks noChangeArrowheads="1"/>
          </p:cNvSpPr>
          <p:nvPr/>
        </p:nvSpPr>
        <p:spPr bwMode="auto">
          <a:xfrm>
            <a:off x="4953000" y="4114800"/>
            <a:ext cx="3886200" cy="2563813"/>
          </a:xfrm>
          <a:prstGeom prst="rect">
            <a:avLst/>
          </a:prstGeom>
          <a:noFill/>
          <a:ln w="9525">
            <a:noFill/>
            <a:miter lim="800000"/>
            <a:headEnd/>
            <a:tailEnd/>
          </a:ln>
        </p:spPr>
        <p:txBody>
          <a:bodyPr>
            <a:spAutoFit/>
          </a:bodyPr>
          <a:lstStyle/>
          <a:p>
            <a:pPr>
              <a:spcBef>
                <a:spcPct val="50000"/>
              </a:spcBef>
            </a:pPr>
            <a:r>
              <a:rPr lang="en-US" altLang="en-US"/>
              <a:t>In the scene in </a:t>
            </a:r>
            <a:r>
              <a:rPr lang="en-US" altLang="en-US" i="1"/>
              <a:t>Aladdin</a:t>
            </a:r>
            <a:r>
              <a:rPr lang="en-US" altLang="en-US"/>
              <a:t> where Genie is trying to make Aladdin a prince, he opens his recipe book.  After the crab bites him, a robed hand comes out of the book, to which Genie says, “Et tu, Brute?” indicating that the recipe book has betrayed him, also, along with the crab.  The purpose in this case, of course, is for comedic effect.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533400"/>
            <a:ext cx="8229600" cy="457200"/>
          </a:xfrm>
        </p:spPr>
        <p:txBody>
          <a:bodyPr>
            <a:normAutofit fontScale="90000"/>
          </a:bodyPr>
          <a:lstStyle/>
          <a:p>
            <a:pPr eaLnBrk="1" fontAlgn="auto" hangingPunct="1">
              <a:spcAft>
                <a:spcPts val="0"/>
              </a:spcAft>
              <a:defRPr/>
            </a:pPr>
            <a:r>
              <a:rPr lang="en-US" i="1" dirty="0">
                <a:solidFill>
                  <a:schemeClr val="tx1"/>
                </a:solidFill>
              </a:rPr>
              <a:t>Romeo and Juliet</a:t>
            </a:r>
            <a:r>
              <a:rPr lang="en-US" dirty="0">
                <a:solidFill>
                  <a:schemeClr val="tx1"/>
                </a:solidFill>
              </a:rPr>
              <a:t> Song Allusions</a:t>
            </a:r>
            <a:endParaRPr lang="en-US" i="1" dirty="0">
              <a:solidFill>
                <a:schemeClr val="tx1"/>
              </a:solidFill>
            </a:endParaRPr>
          </a:p>
        </p:txBody>
      </p:sp>
      <p:sp>
        <p:nvSpPr>
          <p:cNvPr id="61443" name="Rectangle 3"/>
          <p:cNvSpPr>
            <a:spLocks noGrp="1" noChangeArrowheads="1"/>
          </p:cNvSpPr>
          <p:nvPr>
            <p:ph sz="half" idx="1"/>
          </p:nvPr>
        </p:nvSpPr>
        <p:spPr>
          <a:xfrm>
            <a:off x="0" y="1371600"/>
            <a:ext cx="8991600" cy="5486400"/>
          </a:xfrm>
        </p:spPr>
        <p:txBody>
          <a:bodyPr/>
          <a:lstStyle/>
          <a:p>
            <a:pPr eaLnBrk="1" hangingPunct="1">
              <a:lnSpc>
                <a:spcPct val="80000"/>
              </a:lnSpc>
            </a:pPr>
            <a:r>
              <a:rPr lang="en-US" altLang="en-US" sz="1900" dirty="0" smtClean="0"/>
              <a:t>* Arctic Monkeys' song 'I Bet You Look Good on the </a:t>
            </a:r>
            <a:r>
              <a:rPr lang="en-US" altLang="en-US" sz="1900" dirty="0" err="1" smtClean="0"/>
              <a:t>Dancefloor</a:t>
            </a:r>
            <a:r>
              <a:rPr lang="en-US" altLang="en-US" sz="1900" dirty="0" smtClean="0"/>
              <a:t> contains the lyrics 'Oh there </a:t>
            </a:r>
            <a:r>
              <a:rPr lang="en-US" altLang="en-US" sz="1900" dirty="0" err="1" smtClean="0"/>
              <a:t>ain't</a:t>
            </a:r>
            <a:r>
              <a:rPr lang="en-US" altLang="en-US" sz="1900" dirty="0" smtClean="0"/>
              <a:t> no love no, </a:t>
            </a:r>
            <a:r>
              <a:rPr lang="en-US" altLang="en-US" sz="1900" dirty="0" err="1" smtClean="0"/>
              <a:t>Montagues</a:t>
            </a:r>
            <a:r>
              <a:rPr lang="en-US" altLang="en-US" sz="1900" dirty="0" smtClean="0"/>
              <a:t> or </a:t>
            </a:r>
            <a:r>
              <a:rPr lang="en-US" altLang="en-US" sz="1900" dirty="0" err="1" smtClean="0"/>
              <a:t>Capulets</a:t>
            </a:r>
            <a:r>
              <a:rPr lang="en-US" altLang="en-US" sz="1900" dirty="0" smtClean="0"/>
              <a:t>/Just banging tunes in DJ sets’</a:t>
            </a:r>
          </a:p>
          <a:p>
            <a:pPr eaLnBrk="1" hangingPunct="1">
              <a:lnSpc>
                <a:spcPct val="80000"/>
              </a:lnSpc>
            </a:pPr>
            <a:r>
              <a:rPr lang="en-US" altLang="en-US" sz="1900" dirty="0" smtClean="0"/>
              <a:t>* Madonna's “Cherish” has a line that says "Romeo and Juliet, they never felt this way, I bet.“</a:t>
            </a:r>
          </a:p>
          <a:p>
            <a:pPr eaLnBrk="1" hangingPunct="1">
              <a:lnSpc>
                <a:spcPct val="80000"/>
              </a:lnSpc>
            </a:pPr>
            <a:r>
              <a:rPr lang="en-US" altLang="en-US" sz="1900" dirty="0" smtClean="0"/>
              <a:t>* Dire Straits' 1980 popular song "Romeo and Juliet" in which the singer looks back on a failed relationship. </a:t>
            </a:r>
          </a:p>
          <a:p>
            <a:pPr eaLnBrk="1" hangingPunct="1">
              <a:lnSpc>
                <a:spcPct val="80000"/>
              </a:lnSpc>
            </a:pPr>
            <a:r>
              <a:rPr lang="en-US" altLang="en-US" sz="1900" dirty="0" smtClean="0"/>
              <a:t>* The Delta </a:t>
            </a:r>
            <a:r>
              <a:rPr lang="en-US" altLang="en-US" sz="1900" dirty="0" err="1" smtClean="0"/>
              <a:t>Goodrem</a:t>
            </a:r>
            <a:r>
              <a:rPr lang="en-US" altLang="en-US" sz="1900" dirty="0" smtClean="0"/>
              <a:t> song "I Don't Care" contains the lyrics "they tried to keep Romeo and Juliet apart...”</a:t>
            </a:r>
          </a:p>
          <a:p>
            <a:pPr eaLnBrk="1" hangingPunct="1">
              <a:lnSpc>
                <a:spcPct val="80000"/>
              </a:lnSpc>
            </a:pPr>
            <a:r>
              <a:rPr lang="en-US" altLang="en-US" sz="1900" dirty="0" smtClean="0"/>
              <a:t>* The Blue </a:t>
            </a:r>
            <a:r>
              <a:rPr lang="en-US" altLang="en-US" sz="1900" dirty="0" err="1" smtClean="0"/>
              <a:t>Öyster</a:t>
            </a:r>
            <a:r>
              <a:rPr lang="en-US" altLang="en-US" sz="1900" dirty="0" smtClean="0"/>
              <a:t> Cult song "(Don't Fear) The Reaper" mentions Romeo and Juliet as being "Together in eternity".</a:t>
            </a:r>
          </a:p>
          <a:p>
            <a:pPr eaLnBrk="1" hangingPunct="1">
              <a:lnSpc>
                <a:spcPct val="80000"/>
              </a:lnSpc>
            </a:pPr>
            <a:r>
              <a:rPr lang="en-US" altLang="en-US" sz="1900" dirty="0" smtClean="0"/>
              <a:t>* The song Ampersand by The Dresden Dolls, features the lines "and I may be romantic, and I may risk my life for it/but I </a:t>
            </a:r>
            <a:r>
              <a:rPr lang="en-US" altLang="en-US" sz="1900" dirty="0" err="1" smtClean="0"/>
              <a:t>ain't</a:t>
            </a:r>
            <a:r>
              <a:rPr lang="en-US" altLang="en-US" sz="1900" dirty="0" smtClean="0"/>
              <a:t> </a:t>
            </a:r>
            <a:r>
              <a:rPr lang="en-US" altLang="en-US" sz="1900" dirty="0" err="1" smtClean="0"/>
              <a:t>gonna</a:t>
            </a:r>
            <a:r>
              <a:rPr lang="en-US" altLang="en-US" sz="1900" dirty="0" smtClean="0"/>
              <a:t> die for you/you know I </a:t>
            </a:r>
            <a:r>
              <a:rPr lang="en-US" altLang="en-US" sz="1900" dirty="0" err="1" smtClean="0"/>
              <a:t>ain't</a:t>
            </a:r>
            <a:r>
              <a:rPr lang="en-US" altLang="en-US" sz="1900" dirty="0" smtClean="0"/>
              <a:t> no Juliet.“</a:t>
            </a:r>
          </a:p>
          <a:p>
            <a:pPr eaLnBrk="1" hangingPunct="1">
              <a:lnSpc>
                <a:spcPct val="80000"/>
              </a:lnSpc>
            </a:pPr>
            <a:r>
              <a:rPr lang="en-US" altLang="en-US" sz="1900" dirty="0" smtClean="0"/>
              <a:t>* The band Genesis uses the names Romeo and Juliet for characters in the song 'The Cinema Show' </a:t>
            </a:r>
          </a:p>
          <a:p>
            <a:pPr eaLnBrk="1" hangingPunct="1">
              <a:lnSpc>
                <a:spcPct val="80000"/>
              </a:lnSpc>
            </a:pPr>
            <a:r>
              <a:rPr lang="en-US" altLang="en-US" sz="1900" dirty="0" smtClean="0"/>
              <a:t>* The Big Audio Dynamite has in the song "The Bottom Line" a reference to Romeo (as well as a reference to the famous soliloquy in Hamlet).</a:t>
            </a:r>
            <a:br>
              <a:rPr lang="en-US" altLang="en-US" sz="1900" dirty="0" smtClean="0"/>
            </a:br>
            <a:endParaRPr lang="en-US" altLang="en-US" sz="1900"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533400"/>
            <a:ext cx="8229600" cy="457200"/>
          </a:xfrm>
        </p:spPr>
        <p:txBody>
          <a:bodyPr>
            <a:normAutofit fontScale="90000"/>
          </a:bodyPr>
          <a:lstStyle/>
          <a:p>
            <a:pPr eaLnBrk="1" fontAlgn="auto" hangingPunct="1">
              <a:spcAft>
                <a:spcPts val="0"/>
              </a:spcAft>
              <a:defRPr/>
            </a:pPr>
            <a:r>
              <a:rPr lang="en-US" dirty="0">
                <a:solidFill>
                  <a:schemeClr val="tx1"/>
                </a:solidFill>
              </a:rPr>
              <a:t>Mythology Allusions</a:t>
            </a:r>
          </a:p>
        </p:txBody>
      </p:sp>
      <p:sp>
        <p:nvSpPr>
          <p:cNvPr id="38915" name="Rectangle 3"/>
          <p:cNvSpPr>
            <a:spLocks noGrp="1" noChangeArrowheads="1"/>
          </p:cNvSpPr>
          <p:nvPr>
            <p:ph type="body" sz="half" idx="1"/>
          </p:nvPr>
        </p:nvSpPr>
        <p:spPr>
          <a:xfrm>
            <a:off x="457200" y="1828800"/>
            <a:ext cx="4114800" cy="4800600"/>
          </a:xfrm>
        </p:spPr>
        <p:txBody>
          <a:bodyPr>
            <a:normAutofit/>
          </a:bodyPr>
          <a:lstStyle/>
          <a:p>
            <a:pPr marL="274320" indent="-274320" eaLnBrk="1" fontAlgn="auto" hangingPunct="1">
              <a:lnSpc>
                <a:spcPct val="80000"/>
              </a:lnSpc>
              <a:spcAft>
                <a:spcPts val="0"/>
              </a:spcAft>
              <a:buFont typeface="Wingdings 2"/>
              <a:buChar char=""/>
              <a:defRPr/>
            </a:pPr>
            <a:r>
              <a:rPr lang="en-US" sz="1800"/>
              <a:t>Achilles’ Heel</a:t>
            </a:r>
          </a:p>
          <a:p>
            <a:pPr marL="548640" lvl="1" indent="-274320" eaLnBrk="1" fontAlgn="auto" hangingPunct="1">
              <a:lnSpc>
                <a:spcPct val="80000"/>
              </a:lnSpc>
              <a:spcAft>
                <a:spcPts val="0"/>
              </a:spcAft>
              <a:buFont typeface="Wingdings"/>
              <a:buChar char=""/>
              <a:defRPr/>
            </a:pPr>
            <a:r>
              <a:rPr lang="en-US" sz="1800"/>
              <a:t>Original Tale-When Achilles was a baby, it was foretold that he would die in battle from an arrow. Naturally, his mother Thetis did not want her son to die. So she took Achilles to a magical river which was supposed to offer powers of invincibility and dipped his body into the water. But as Thetis had held Achilles by the heel, his heel was not washed over by the water of the magical river. Achilles grew up to be a man of war who survived many great battles. But one day, an arrow shot at him was lodged in his heel, killing him instantly. Yet Achilles is remembered as one of the greatest fighters who ever lived. </a:t>
            </a:r>
          </a:p>
        </p:txBody>
      </p:sp>
      <p:pic>
        <p:nvPicPr>
          <p:cNvPr id="65540" name="Picture 6" descr="achilles heel"/>
          <p:cNvPicPr>
            <a:picLocks noGrp="1" noChangeAspect="1" noChangeArrowheads="1"/>
          </p:cNvPicPr>
          <p:nvPr>
            <p:ph sz="half" idx="2"/>
          </p:nvPr>
        </p:nvPicPr>
        <p:blipFill>
          <a:blip r:embed="rId2" cstate="print"/>
          <a:srcRect/>
          <a:stretch>
            <a:fillRect/>
          </a:stretch>
        </p:blipFill>
        <p:spPr>
          <a:xfrm>
            <a:off x="6019800" y="1981200"/>
            <a:ext cx="1981200" cy="1739900"/>
          </a:xfrm>
          <a:noFill/>
        </p:spPr>
      </p:pic>
      <p:sp>
        <p:nvSpPr>
          <p:cNvPr id="65541" name="Text Box 7"/>
          <p:cNvSpPr txBox="1">
            <a:spLocks noChangeArrowheads="1"/>
          </p:cNvSpPr>
          <p:nvPr/>
        </p:nvSpPr>
        <p:spPr bwMode="auto">
          <a:xfrm>
            <a:off x="5486400" y="3962400"/>
            <a:ext cx="3352800" cy="3195638"/>
          </a:xfrm>
          <a:prstGeom prst="rect">
            <a:avLst/>
          </a:prstGeom>
          <a:noFill/>
          <a:ln w="9525">
            <a:noFill/>
            <a:miter lim="800000"/>
            <a:headEnd/>
            <a:tailEnd/>
          </a:ln>
        </p:spPr>
        <p:txBody>
          <a:bodyPr>
            <a:spAutoFit/>
          </a:bodyPr>
          <a:lstStyle/>
          <a:p>
            <a:pPr>
              <a:spcBef>
                <a:spcPct val="50000"/>
              </a:spcBef>
            </a:pPr>
            <a:r>
              <a:rPr lang="en-US" altLang="en-US" sz="2400"/>
              <a:t>When someone wants to discuss one’s weak point, s/he will refer to it as his/her “Achilles’ Heel,” meaning that they are strong in all areas except for that one tiny spot.</a:t>
            </a:r>
          </a:p>
          <a:p>
            <a:pPr>
              <a:spcBef>
                <a:spcPct val="50000"/>
              </a:spcBef>
            </a:pPr>
            <a:endParaRPr lang="en-US" altLang="en-US" sz="24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533400"/>
            <a:ext cx="8229600" cy="457200"/>
          </a:xfrm>
        </p:spPr>
        <p:txBody>
          <a:bodyPr>
            <a:normAutofit fontScale="90000"/>
          </a:bodyPr>
          <a:lstStyle/>
          <a:p>
            <a:pPr eaLnBrk="1" fontAlgn="auto" hangingPunct="1">
              <a:spcAft>
                <a:spcPts val="0"/>
              </a:spcAft>
              <a:defRPr/>
            </a:pPr>
            <a:r>
              <a:rPr lang="en-US" dirty="0">
                <a:solidFill>
                  <a:schemeClr val="tx1"/>
                </a:solidFill>
              </a:rPr>
              <a:t>Mythology Allusions</a:t>
            </a:r>
          </a:p>
        </p:txBody>
      </p:sp>
      <p:pic>
        <p:nvPicPr>
          <p:cNvPr id="66563" name="Picture 6" descr="venus"/>
          <p:cNvPicPr>
            <a:picLocks noGrp="1" noChangeAspect="1" noChangeArrowheads="1"/>
          </p:cNvPicPr>
          <p:nvPr>
            <p:ph sz="half" idx="1"/>
          </p:nvPr>
        </p:nvPicPr>
        <p:blipFill>
          <a:blip r:embed="rId2" cstate="print"/>
          <a:srcRect/>
          <a:stretch>
            <a:fillRect/>
          </a:stretch>
        </p:blipFill>
        <p:spPr>
          <a:xfrm>
            <a:off x="838200" y="1981200"/>
            <a:ext cx="2816225" cy="4343400"/>
          </a:xfrm>
          <a:noFill/>
        </p:spPr>
      </p:pic>
      <p:sp>
        <p:nvSpPr>
          <p:cNvPr id="66564" name="Rectangle 5"/>
          <p:cNvSpPr>
            <a:spLocks noGrp="1" noChangeArrowheads="1"/>
          </p:cNvSpPr>
          <p:nvPr>
            <p:ph type="body" sz="half" idx="2"/>
          </p:nvPr>
        </p:nvSpPr>
        <p:spPr/>
        <p:txBody>
          <a:bodyPr/>
          <a:lstStyle/>
          <a:p>
            <a:pPr eaLnBrk="1" hangingPunct="1">
              <a:buFont typeface="Wingdings" pitchFamily="2" charset="2"/>
              <a:buNone/>
            </a:pPr>
            <a:endParaRPr lang="en-US" altLang="en-US" sz="2800" smtClean="0"/>
          </a:p>
          <a:p>
            <a:pPr eaLnBrk="1" hangingPunct="1"/>
            <a:endParaRPr lang="en-US" altLang="en-US" sz="2800" smtClean="0"/>
          </a:p>
        </p:txBody>
      </p:sp>
      <p:sp>
        <p:nvSpPr>
          <p:cNvPr id="66565" name="Text Box 7"/>
          <p:cNvSpPr txBox="1">
            <a:spLocks noChangeArrowheads="1"/>
          </p:cNvSpPr>
          <p:nvPr/>
        </p:nvSpPr>
        <p:spPr bwMode="auto">
          <a:xfrm>
            <a:off x="4800600" y="1600200"/>
            <a:ext cx="3962400" cy="3973513"/>
          </a:xfrm>
          <a:prstGeom prst="rect">
            <a:avLst/>
          </a:prstGeom>
          <a:noFill/>
          <a:ln w="9525">
            <a:noFill/>
            <a:miter lim="800000"/>
            <a:headEnd/>
            <a:tailEnd/>
          </a:ln>
        </p:spPr>
        <p:txBody>
          <a:bodyPr>
            <a:spAutoFit/>
          </a:bodyPr>
          <a:lstStyle/>
          <a:p>
            <a:pPr>
              <a:spcBef>
                <a:spcPct val="50000"/>
              </a:spcBef>
            </a:pPr>
            <a:r>
              <a:rPr lang="en-US" altLang="en-US" sz="3400" dirty="0"/>
              <a:t>Advertising uses allusions, too!</a:t>
            </a:r>
          </a:p>
          <a:p>
            <a:pPr>
              <a:spcBef>
                <a:spcPct val="50000"/>
              </a:spcBef>
            </a:pPr>
            <a:r>
              <a:rPr lang="en-US" altLang="en-US" sz="3400" dirty="0"/>
              <a:t>Venus alludes to the mythological Roman goddess principally associated with love, beauty, and fertility.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Ambiguity</a:t>
            </a:r>
            <a:endParaRPr lang="en-US" dirty="0"/>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Ambiguity Definition:</a:t>
            </a:r>
            <a:endParaRPr lang="en-US" dirty="0"/>
          </a:p>
        </p:txBody>
      </p:sp>
      <p:sp>
        <p:nvSpPr>
          <p:cNvPr id="3" name="Content Placeholder 2"/>
          <p:cNvSpPr>
            <a:spLocks noGrp="1"/>
          </p:cNvSpPr>
          <p:nvPr>
            <p:ph sz="half" idx="1"/>
          </p:nvPr>
        </p:nvSpPr>
        <p:spPr>
          <a:xfrm>
            <a:off x="457200" y="1828800"/>
            <a:ext cx="8382000" cy="4302125"/>
          </a:xfrm>
        </p:spPr>
        <p:txBody>
          <a:bodyPr/>
          <a:lstStyle/>
          <a:p>
            <a:pPr marL="514350" indent="-514350">
              <a:buAutoNum type="arabicPeriod"/>
            </a:pPr>
            <a:r>
              <a:rPr lang="en-US" dirty="0" smtClean="0"/>
              <a:t>Doubtfulness or uncertainty of meaning or intention</a:t>
            </a:r>
          </a:p>
          <a:p>
            <a:pPr marL="514350" indent="-514350">
              <a:buAutoNum type="arabicPeriod"/>
            </a:pPr>
            <a:endParaRPr lang="en-US" dirty="0" smtClean="0"/>
          </a:p>
          <a:p>
            <a:pPr marL="514350" indent="-514350">
              <a:buAutoNum type="arabicPeriod"/>
            </a:pPr>
            <a:r>
              <a:rPr lang="en-US" dirty="0" smtClean="0"/>
              <a:t>An unclear, indefinite expression or meaning</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authors use ambiguity?</a:t>
            </a:r>
            <a:endParaRPr lang="en-US" dirty="0"/>
          </a:p>
        </p:txBody>
      </p:sp>
      <p:sp>
        <p:nvSpPr>
          <p:cNvPr id="3" name="Content Placeholder 2"/>
          <p:cNvSpPr>
            <a:spLocks noGrp="1"/>
          </p:cNvSpPr>
          <p:nvPr>
            <p:ph sz="half" idx="1"/>
          </p:nvPr>
        </p:nvSpPr>
        <p:spPr>
          <a:xfrm>
            <a:off x="304800" y="1524000"/>
            <a:ext cx="8153400" cy="4606925"/>
          </a:xfrm>
        </p:spPr>
        <p:txBody>
          <a:bodyPr/>
          <a:lstStyle/>
          <a:p>
            <a:pPr>
              <a:buNone/>
            </a:pPr>
            <a:r>
              <a:rPr lang="en-US" dirty="0" smtClean="0">
                <a:solidFill>
                  <a:schemeClr val="tx1"/>
                </a:solidFill>
                <a:latin typeface="+mn-lt"/>
                <a:ea typeface="+mn-ea"/>
                <a:cs typeface="+mn-cs"/>
              </a:rPr>
              <a:t>Although ambiguity is considered a flaw in writing, many writers use this technique </a:t>
            </a:r>
            <a:r>
              <a:rPr lang="en-US" dirty="0" smtClean="0">
                <a:solidFill>
                  <a:schemeClr val="tx1"/>
                </a:solidFill>
                <a:latin typeface="+mn-lt"/>
                <a:ea typeface="+mn-ea"/>
                <a:cs typeface="+mn-cs"/>
              </a:rPr>
              <a:t>to:</a:t>
            </a:r>
          </a:p>
          <a:p>
            <a:r>
              <a:rPr lang="en-US" dirty="0" smtClean="0">
                <a:solidFill>
                  <a:schemeClr val="tx1"/>
                </a:solidFill>
                <a:latin typeface="+mn-lt"/>
                <a:ea typeface="+mn-ea"/>
                <a:cs typeface="+mn-cs"/>
              </a:rPr>
              <a:t> </a:t>
            </a:r>
            <a:r>
              <a:rPr lang="en-US" dirty="0" smtClean="0">
                <a:solidFill>
                  <a:schemeClr val="tx1"/>
                </a:solidFill>
                <a:latin typeface="+mn-lt"/>
                <a:ea typeface="+mn-ea"/>
                <a:cs typeface="+mn-cs"/>
              </a:rPr>
              <a:t>allow readers to understand their works in a variety of ways, giving them depth and complexity. </a:t>
            </a:r>
            <a:endParaRPr lang="en-US" dirty="0" smtClean="0"/>
          </a:p>
          <a:p>
            <a:r>
              <a:rPr lang="en-US" dirty="0" smtClean="0">
                <a:solidFill>
                  <a:schemeClr val="tx1"/>
                </a:solidFill>
                <a:latin typeface="+mn-lt"/>
                <a:ea typeface="+mn-ea"/>
                <a:cs typeface="+mn-cs"/>
              </a:rPr>
              <a:t>can humorous. </a:t>
            </a:r>
          </a:p>
          <a:p>
            <a:r>
              <a:rPr lang="en-US" dirty="0" smtClean="0"/>
              <a:t>Challenges the reader</a:t>
            </a:r>
          </a:p>
          <a:p>
            <a:pPr>
              <a:buNone/>
            </a:pPr>
            <a:r>
              <a:rPr lang="en-US" dirty="0" smtClean="0">
                <a:solidFill>
                  <a:schemeClr val="tx1"/>
                </a:solidFill>
                <a:latin typeface="+mn-lt"/>
                <a:ea typeface="+mn-ea"/>
                <a:cs typeface="+mn-cs"/>
              </a:rPr>
              <a:t>Let </a:t>
            </a:r>
            <a:r>
              <a:rPr lang="en-US" dirty="0" smtClean="0">
                <a:solidFill>
                  <a:schemeClr val="tx1"/>
                </a:solidFill>
                <a:latin typeface="+mn-lt"/>
                <a:ea typeface="+mn-ea"/>
                <a:cs typeface="+mn-cs"/>
              </a:rPr>
              <a:t>us analyze some ambiguity examples in literature.</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Excerpt from </a:t>
            </a:r>
            <a:r>
              <a:rPr lang="en-US" i="1" dirty="0" smtClean="0"/>
              <a:t>Catcher in the Rye</a:t>
            </a:r>
            <a:endParaRPr lang="en-US" i="1" dirty="0"/>
          </a:p>
        </p:txBody>
      </p:sp>
      <p:sp>
        <p:nvSpPr>
          <p:cNvPr id="3" name="Content Placeholder 2"/>
          <p:cNvSpPr>
            <a:spLocks noGrp="1"/>
          </p:cNvSpPr>
          <p:nvPr>
            <p:ph sz="half" idx="1"/>
          </p:nvPr>
        </p:nvSpPr>
        <p:spPr>
          <a:xfrm>
            <a:off x="457200" y="1828800"/>
            <a:ext cx="8153400" cy="4302125"/>
          </a:xfrm>
        </p:spPr>
        <p:txBody>
          <a:bodyPr/>
          <a:lstStyle/>
          <a:p>
            <a:r>
              <a:rPr lang="en-US" sz="2800" dirty="0" smtClean="0">
                <a:solidFill>
                  <a:schemeClr val="tx1"/>
                </a:solidFill>
                <a:latin typeface="+mn-lt"/>
                <a:ea typeface="+mn-ea"/>
                <a:cs typeface="+mn-cs"/>
              </a:rPr>
              <a:t>“I ran all the way to the main gate, and then I waited a second till I got my breath. I have no wind, if you want to know the truth. I’m quite a heavy smoker, for one thing—that is, I used to be.</a:t>
            </a:r>
            <a:r>
              <a:rPr lang="en-US" sz="2800" b="1" dirty="0" smtClean="0">
                <a:solidFill>
                  <a:schemeClr val="tx1"/>
                </a:solidFill>
                <a:latin typeface="+mn-lt"/>
                <a:ea typeface="+mn-ea"/>
                <a:cs typeface="+mn-cs"/>
              </a:rPr>
              <a:t> They </a:t>
            </a:r>
            <a:r>
              <a:rPr lang="en-US" sz="2800" dirty="0" smtClean="0">
                <a:solidFill>
                  <a:schemeClr val="tx1"/>
                </a:solidFill>
                <a:latin typeface="+mn-lt"/>
                <a:ea typeface="+mn-ea"/>
                <a:cs typeface="+mn-cs"/>
              </a:rPr>
              <a:t>made me cut it out. Another thing, I grew six and a half inches last year. That’s also how I practically got </a:t>
            </a:r>
            <a:r>
              <a:rPr lang="en-US" sz="2800" dirty="0" err="1" smtClean="0">
                <a:solidFill>
                  <a:schemeClr val="tx1"/>
                </a:solidFill>
                <a:latin typeface="+mn-lt"/>
                <a:ea typeface="+mn-ea"/>
                <a:cs typeface="+mn-cs"/>
              </a:rPr>
              <a:t>t.b</a:t>
            </a:r>
            <a:r>
              <a:rPr lang="en-US" sz="2800" dirty="0" smtClean="0">
                <a:solidFill>
                  <a:schemeClr val="tx1"/>
                </a:solidFill>
                <a:latin typeface="+mn-lt"/>
                <a:ea typeface="+mn-ea"/>
                <a:cs typeface="+mn-cs"/>
              </a:rPr>
              <a:t>. and came out </a:t>
            </a:r>
            <a:r>
              <a:rPr lang="en-US" sz="2800" b="1" dirty="0" smtClean="0">
                <a:solidFill>
                  <a:schemeClr val="tx1"/>
                </a:solidFill>
                <a:latin typeface="+mn-lt"/>
                <a:ea typeface="+mn-ea"/>
                <a:cs typeface="+mn-cs"/>
              </a:rPr>
              <a:t>here</a:t>
            </a:r>
            <a:r>
              <a:rPr lang="en-US" sz="2800" dirty="0" smtClean="0">
                <a:solidFill>
                  <a:schemeClr val="tx1"/>
                </a:solidFill>
                <a:latin typeface="+mn-lt"/>
                <a:ea typeface="+mn-ea"/>
                <a:cs typeface="+mn-cs"/>
              </a:rPr>
              <a:t> for all these </a:t>
            </a:r>
            <a:r>
              <a:rPr lang="en-US" sz="2800" dirty="0" err="1" smtClean="0">
                <a:solidFill>
                  <a:schemeClr val="tx1"/>
                </a:solidFill>
                <a:latin typeface="+mn-lt"/>
                <a:ea typeface="+mn-ea"/>
                <a:cs typeface="+mn-cs"/>
              </a:rPr>
              <a:t>goddam</a:t>
            </a:r>
            <a:r>
              <a:rPr lang="en-US" sz="2800" dirty="0" smtClean="0">
                <a:solidFill>
                  <a:schemeClr val="tx1"/>
                </a:solidFill>
                <a:latin typeface="+mn-lt"/>
                <a:ea typeface="+mn-ea"/>
                <a:cs typeface="+mn-cs"/>
              </a:rPr>
              <a:t> checkups and stuff. I’m pretty healthy though.”</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914400" y="609600"/>
            <a:ext cx="7315200" cy="2339102"/>
          </a:xfrm>
          <a:prstGeom prst="rect">
            <a:avLst/>
          </a:prstGeom>
          <a:noFill/>
          <a:ln w="9525">
            <a:noFill/>
            <a:miter lim="800000"/>
            <a:headEnd/>
            <a:tailEnd/>
          </a:ln>
        </p:spPr>
        <p:txBody>
          <a:bodyPr>
            <a:spAutoFit/>
          </a:bodyPr>
          <a:lstStyle/>
          <a:p>
            <a:r>
              <a:rPr lang="en-US" sz="3200" dirty="0"/>
              <a:t>The other is good. It is joy, peace, love, hope, serenity, humility, kindness, benevolence, empathy, generosity, truth, compassion, and faith." </a:t>
            </a:r>
            <a:r>
              <a:rPr lang="en-US" dirty="0"/>
              <a:t/>
            </a:r>
            <a:br>
              <a:rPr lang="en-US" dirty="0"/>
            </a:br>
            <a:endParaRPr lang="en-US" dirty="0"/>
          </a:p>
        </p:txBody>
      </p:sp>
      <p:pic>
        <p:nvPicPr>
          <p:cNvPr id="3" name="Picture 2" descr="joy.jpg"/>
          <p:cNvPicPr>
            <a:picLocks noChangeAspect="1"/>
          </p:cNvPicPr>
          <p:nvPr/>
        </p:nvPicPr>
        <p:blipFill>
          <a:blip r:embed="rId2" cstate="print"/>
          <a:stretch>
            <a:fillRect/>
          </a:stretch>
        </p:blipFill>
        <p:spPr>
          <a:xfrm>
            <a:off x="-1" y="2590800"/>
            <a:ext cx="9556039" cy="4267199"/>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a:t>
            </a:r>
            <a:endParaRPr lang="en-US" dirty="0"/>
          </a:p>
        </p:txBody>
      </p:sp>
      <p:sp>
        <p:nvSpPr>
          <p:cNvPr id="3" name="Content Placeholder 2"/>
          <p:cNvSpPr>
            <a:spLocks noGrp="1"/>
          </p:cNvSpPr>
          <p:nvPr>
            <p:ph sz="half" idx="1"/>
          </p:nvPr>
        </p:nvSpPr>
        <p:spPr>
          <a:xfrm>
            <a:off x="381000" y="1905000"/>
            <a:ext cx="8305800" cy="4302125"/>
          </a:xfrm>
        </p:spPr>
        <p:txBody>
          <a:bodyPr/>
          <a:lstStyle/>
          <a:p>
            <a:pPr>
              <a:buNone/>
            </a:pPr>
            <a:r>
              <a:rPr lang="en-US" dirty="0" smtClean="0">
                <a:solidFill>
                  <a:schemeClr val="tx1"/>
                </a:solidFill>
                <a:latin typeface="+mn-lt"/>
                <a:ea typeface="+mn-ea"/>
                <a:cs typeface="+mn-cs"/>
              </a:rPr>
              <a:t>The words “they” and “here” used by the speaker are ambiguous. But the readers are allowed to presume from the context that “they” might be the professionals helping out Holden and “here” might be a rehabilitation center.</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2400" b="1" smtClean="0"/>
              <a:t>Lewis Carroll’s </a:t>
            </a:r>
            <a:r>
              <a:rPr lang="en-US" altLang="en-US" sz="2400" b="1" u="sng" smtClean="0"/>
              <a:t>Alice in Wonderland</a:t>
            </a:r>
            <a:endParaRPr lang="en-US" altLang="en-US" sz="2400" b="1" smtClean="0"/>
          </a:p>
        </p:txBody>
      </p:sp>
      <p:sp>
        <p:nvSpPr>
          <p:cNvPr id="9219" name="Content Placeholder 2"/>
          <p:cNvSpPr>
            <a:spLocks noGrp="1"/>
          </p:cNvSpPr>
          <p:nvPr>
            <p:ph idx="1"/>
          </p:nvPr>
        </p:nvSpPr>
        <p:spPr/>
        <p:txBody>
          <a:bodyPr/>
          <a:lstStyle/>
          <a:p>
            <a:pPr marL="0" indent="0" eaLnBrk="1" hangingPunct="1">
              <a:buFontTx/>
              <a:buNone/>
            </a:pPr>
            <a:r>
              <a:rPr lang="en-US" altLang="en-US" sz="2800" b="1" smtClean="0"/>
              <a:t>The mouse says, “I have a long and sad tale.”</a:t>
            </a:r>
          </a:p>
          <a:p>
            <a:pPr marL="0" indent="0" eaLnBrk="1" hangingPunct="1">
              <a:buFontTx/>
              <a:buNone/>
            </a:pPr>
            <a:endParaRPr lang="en-US" altLang="en-US" sz="2800" b="1" smtClean="0"/>
          </a:p>
          <a:p>
            <a:pPr marL="0" indent="0" eaLnBrk="1" hangingPunct="1">
              <a:buFontTx/>
              <a:buNone/>
            </a:pPr>
            <a:r>
              <a:rPr lang="en-US" altLang="en-US" sz="2800" b="1" smtClean="0"/>
              <a:t>Alice responds that she can see that the mouse’s tail is long, but asks, “why do you call it sad?”</a:t>
            </a:r>
          </a:p>
          <a:p>
            <a:pPr marL="0" indent="0" eaLnBrk="1" hangingPunct="1">
              <a:buFontTx/>
              <a:buNone/>
            </a:pPr>
            <a:endParaRPr lang="en-US" altLang="en-US" sz="2800" b="1" smtClean="0"/>
          </a:p>
          <a:p>
            <a:pPr marL="0" indent="0" eaLnBrk="1" hangingPunct="1">
              <a:buFontTx/>
              <a:buNone/>
            </a:pPr>
            <a:r>
              <a:rPr lang="en-US" altLang="en-US" sz="2800" b="1" smtClean="0"/>
              <a:t>This is ambiguous in speech, but not in writing.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a:xfrm>
            <a:off x="1447800" y="457200"/>
            <a:ext cx="6781800" cy="1143000"/>
          </a:xfrm>
        </p:spPr>
        <p:txBody>
          <a:bodyPr/>
          <a:lstStyle/>
          <a:p>
            <a:r>
              <a:rPr lang="en-US" b="1" dirty="0" smtClean="0">
                <a:solidFill>
                  <a:schemeClr val="tx1"/>
                </a:solidFill>
              </a:rPr>
              <a:t>What is ambiguous about these sentences?</a:t>
            </a:r>
          </a:p>
        </p:txBody>
      </p:sp>
      <p:sp>
        <p:nvSpPr>
          <p:cNvPr id="3" name="Content Placeholder 2"/>
          <p:cNvSpPr>
            <a:spLocks noGrp="1"/>
          </p:cNvSpPr>
          <p:nvPr>
            <p:ph idx="1"/>
          </p:nvPr>
        </p:nvSpPr>
        <p:spPr>
          <a:xfrm>
            <a:off x="914400" y="2438400"/>
            <a:ext cx="8001000" cy="3429000"/>
          </a:xfrm>
        </p:spPr>
        <p:txBody>
          <a:bodyPr/>
          <a:lstStyle/>
          <a:p>
            <a:pPr>
              <a:spcBef>
                <a:spcPts val="0"/>
              </a:spcBef>
              <a:buClr>
                <a:srgbClr val="000000"/>
              </a:buClr>
              <a:buFont typeface="Wingdings" pitchFamily="2" charset="2"/>
              <a:buChar char="§"/>
              <a:defRPr/>
            </a:pPr>
            <a:r>
              <a:rPr lang="en-US" sz="4000" b="1" dirty="0" smtClean="0">
                <a:latin typeface="SuccotashHmkBlack" pitchFamily="2" charset="0"/>
              </a:rPr>
              <a:t>The girl skipped happily by the bank.</a:t>
            </a:r>
          </a:p>
          <a:p>
            <a:pPr>
              <a:spcBef>
                <a:spcPts val="0"/>
              </a:spcBef>
              <a:buClr>
                <a:srgbClr val="000000"/>
              </a:buClr>
              <a:buFont typeface="Wingdings" pitchFamily="2" charset="2"/>
              <a:buChar char="§"/>
              <a:defRPr/>
            </a:pPr>
            <a:r>
              <a:rPr lang="en-US" sz="4000" b="1" dirty="0" smtClean="0">
                <a:latin typeface="SuccotashHmkBlack" pitchFamily="2" charset="0"/>
              </a:rPr>
              <a:t>The man looked at the boy with the telescope.</a:t>
            </a:r>
          </a:p>
          <a:p>
            <a:pPr>
              <a:spcBef>
                <a:spcPts val="0"/>
              </a:spcBef>
              <a:buClr>
                <a:srgbClr val="000000"/>
              </a:buClr>
              <a:buFont typeface="Wingdings" pitchFamily="2" charset="2"/>
              <a:buChar char="§"/>
              <a:defRPr/>
            </a:pPr>
            <a:r>
              <a:rPr lang="en-US" sz="4000" b="1" dirty="0" smtClean="0">
                <a:latin typeface="SuccotashHmkBlack" pitchFamily="2" charset="0"/>
              </a:rPr>
              <a:t>The handsome man was wearing a light suit.</a:t>
            </a:r>
          </a:p>
          <a:p>
            <a:pPr>
              <a:spcBef>
                <a:spcPts val="0"/>
              </a:spcBef>
              <a:buClr>
                <a:srgbClr val="000000"/>
              </a:buClr>
              <a:buFont typeface="Wingdings" pitchFamily="2" charset="2"/>
              <a:buChar char="§"/>
              <a:defRPr/>
            </a:pPr>
            <a:r>
              <a:rPr lang="en-US" sz="4000" b="1" dirty="0" smtClean="0">
                <a:latin typeface="SuccotashHmkBlack" pitchFamily="2" charset="0"/>
              </a:rPr>
              <a:t>At the zoo, I saw the little boy duck.</a:t>
            </a:r>
          </a:p>
          <a:p>
            <a:pPr>
              <a:spcBef>
                <a:spcPts val="0"/>
              </a:spcBef>
              <a:buClr>
                <a:srgbClr val="000000"/>
              </a:buClr>
              <a:buFont typeface="Wingdings" pitchFamily="2" charset="2"/>
              <a:buChar char="§"/>
              <a:defRPr/>
            </a:pPr>
            <a:r>
              <a:rPr lang="en-US" sz="4000" b="1" dirty="0" smtClean="0">
                <a:latin typeface="SuccotashHmkBlack" pitchFamily="2" charset="0"/>
              </a:rPr>
              <a:t>Three-year-old teacher needed for preschool.</a:t>
            </a:r>
          </a:p>
          <a:p>
            <a:pPr marL="0" indent="0">
              <a:buFont typeface="Wingdings" pitchFamily="2" charset="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Ambiguity Practice</a:t>
            </a:r>
          </a:p>
        </p:txBody>
      </p:sp>
      <p:sp>
        <p:nvSpPr>
          <p:cNvPr id="21507" name="Rectangle 3"/>
          <p:cNvSpPr>
            <a:spLocks noGrp="1" noChangeArrowheads="1"/>
          </p:cNvSpPr>
          <p:nvPr>
            <p:ph type="body" idx="1"/>
          </p:nvPr>
        </p:nvSpPr>
        <p:spPr/>
        <p:txBody>
          <a:bodyPr/>
          <a:lstStyle/>
          <a:p>
            <a:pPr eaLnBrk="1" hangingPunct="1">
              <a:buNone/>
            </a:pPr>
            <a:r>
              <a:rPr lang="en-US" dirty="0" smtClean="0"/>
              <a:t>Look at </a:t>
            </a:r>
            <a:r>
              <a:rPr lang="en-US" dirty="0" smtClean="0"/>
              <a:t>the following </a:t>
            </a:r>
            <a:r>
              <a:rPr lang="en-US" dirty="0" smtClean="0"/>
              <a:t>pictures, and decide why they are ambiguous.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pic>
        <p:nvPicPr>
          <p:cNvPr id="22530" name="Picture 6" descr="W.E. Hill in Puck magazine"/>
          <p:cNvPicPr>
            <a:picLocks noChangeAspect="1" noChangeArrowheads="1"/>
          </p:cNvPicPr>
          <p:nvPr/>
        </p:nvPicPr>
        <p:blipFill>
          <a:blip r:embed="rId3" cstate="print"/>
          <a:srcRect/>
          <a:stretch>
            <a:fillRect/>
          </a:stretch>
        </p:blipFill>
        <p:spPr bwMode="auto">
          <a:xfrm>
            <a:off x="2057400" y="0"/>
            <a:ext cx="5029200" cy="68889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pic>
        <p:nvPicPr>
          <p:cNvPr id="23554" name="Picture 8" descr="http://members.lycos.nl/amazingart/images/rubin_vase.gif">
            <a:hlinkClick r:id="rId3"/>
          </p:cNvPr>
          <p:cNvPicPr>
            <a:picLocks noChangeAspect="1" noChangeArrowheads="1"/>
          </p:cNvPicPr>
          <p:nvPr/>
        </p:nvPicPr>
        <p:blipFill>
          <a:blip r:embed="rId4" cstate="print"/>
          <a:srcRect/>
          <a:stretch>
            <a:fillRect/>
          </a:stretch>
        </p:blipFill>
        <p:spPr bwMode="auto">
          <a:xfrm>
            <a:off x="1676399" y="0"/>
            <a:ext cx="635026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pic>
        <p:nvPicPr>
          <p:cNvPr id="24578" name="Picture 2" descr="http://members.lycos.nl/amazingart/images/cat_couple.gif">
            <a:hlinkClick r:id="rId2"/>
          </p:cNvPr>
          <p:cNvPicPr>
            <a:picLocks noChangeAspect="1" noChangeArrowheads="1"/>
          </p:cNvPicPr>
          <p:nvPr/>
        </p:nvPicPr>
        <p:blipFill>
          <a:blip r:embed="rId3" cstate="print"/>
          <a:srcRect/>
          <a:stretch>
            <a:fillRect/>
          </a:stretch>
        </p:blipFill>
        <p:spPr bwMode="auto">
          <a:xfrm>
            <a:off x="990600" y="0"/>
            <a:ext cx="6858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838200" y="533400"/>
            <a:ext cx="7772400" cy="1143000"/>
          </a:xfrm>
        </p:spPr>
        <p:txBody>
          <a:bodyPr/>
          <a:lstStyle/>
          <a:p>
            <a:pPr eaLnBrk="1" hangingPunct="1"/>
            <a:r>
              <a:rPr lang="en-US" dirty="0" smtClean="0">
                <a:latin typeface="Times New Roman" pitchFamily="18" charset="0"/>
                <a:cs typeface="Times New Roman" pitchFamily="18" charset="0"/>
              </a:rPr>
              <a:t>#4 Analogies</a:t>
            </a:r>
            <a:endParaRPr lang="en-US" dirty="0" smtClean="0">
              <a:latin typeface="Times New Roman" pitchFamily="18" charset="0"/>
              <a:cs typeface="Times New Roman" pitchFamily="18" charset="0"/>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pPr eaLnBrk="1" hangingPunct="1"/>
            <a:r>
              <a:rPr lang="en-US" dirty="0" smtClean="0">
                <a:latin typeface="Times New Roman" pitchFamily="18" charset="0"/>
                <a:cs typeface="Times New Roman" pitchFamily="18" charset="0"/>
              </a:rPr>
              <a:t>Analogy Definition:</a:t>
            </a:r>
            <a:endParaRPr lang="en-US" dirty="0" smtClean="0">
              <a:latin typeface="Times New Roman" pitchFamily="18" charset="0"/>
              <a:cs typeface="Times New Roman" pitchFamily="18" charset="0"/>
            </a:endParaRPr>
          </a:p>
        </p:txBody>
      </p:sp>
      <p:sp>
        <p:nvSpPr>
          <p:cNvPr id="3075" name="Rectangle 3"/>
          <p:cNvSpPr>
            <a:spLocks noGrp="1" noChangeArrowheads="1"/>
          </p:cNvSpPr>
          <p:nvPr>
            <p:ph type="body" idx="1"/>
          </p:nvPr>
        </p:nvSpPr>
        <p:spPr/>
        <p:txBody>
          <a:bodyPr/>
          <a:lstStyle/>
          <a:p>
            <a:pPr eaLnBrk="1" hangingPunct="1">
              <a:defRPr/>
            </a:pPr>
            <a:r>
              <a:rPr kumimoji="0" lang="en-US" smtClean="0">
                <a:latin typeface="Times New Roman" charset="0"/>
                <a:ea typeface="+mn-ea"/>
              </a:rPr>
              <a:t>An analogy is a comparison between two things, and the comparison is used to determine the relationship between different sets of things.</a:t>
            </a:r>
            <a:endParaRPr kumimoji="0" lang="en-US" smtClean="0">
              <a:ea typeface="+mn-ea"/>
            </a:endParaRPr>
          </a:p>
          <a:p>
            <a:pPr algn="ctr" eaLnBrk="1" hangingPunct="1">
              <a:buFontTx/>
              <a:buNone/>
              <a:defRPr/>
            </a:pPr>
            <a:r>
              <a:rPr kumimoji="0" lang="en-US" b="1" smtClean="0">
                <a:ea typeface="+mn-ea"/>
              </a:rPr>
              <a:t>Bark is to dog     as    meow is to cat.</a:t>
            </a:r>
            <a:endParaRPr kumimoji="0" lang="en-US" smtClean="0">
              <a:ea typeface="+mn-ea"/>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0" y="4648200"/>
            <a:ext cx="14097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7400" y="4495800"/>
            <a:ext cx="1025525"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eaLnBrk="1" hangingPunct="1"/>
            <a:r>
              <a:rPr lang="en-US" smtClean="0">
                <a:latin typeface="Cooper Black" pitchFamily="18" charset="0"/>
              </a:rPr>
              <a:t>Many Different Types of Analogies</a:t>
            </a:r>
            <a:r>
              <a:rPr lang="en-US" smtClean="0"/>
              <a:t> </a:t>
            </a:r>
          </a:p>
        </p:txBody>
      </p:sp>
      <p:sp>
        <p:nvSpPr>
          <p:cNvPr id="4099" name="Rectangle 3"/>
          <p:cNvSpPr>
            <a:spLocks noGrp="1" noChangeArrowheads="1"/>
          </p:cNvSpPr>
          <p:nvPr>
            <p:ph type="body" idx="1"/>
          </p:nvPr>
        </p:nvSpPr>
        <p:spPr>
          <a:xfrm>
            <a:off x="0" y="1600200"/>
            <a:ext cx="8229600" cy="4525963"/>
          </a:xfrm>
        </p:spPr>
        <p:txBody>
          <a:bodyPr/>
          <a:lstStyle/>
          <a:p>
            <a:pPr lvl="2" eaLnBrk="1" hangingPunct="1">
              <a:buFontTx/>
              <a:buNone/>
              <a:defRPr/>
            </a:pPr>
            <a:endParaRPr kumimoji="0" lang="en-US" sz="2800" dirty="0" smtClean="0">
              <a:latin typeface="Times New Roman" charset="0"/>
              <a:ea typeface="+mn-ea"/>
            </a:endParaRPr>
          </a:p>
          <a:p>
            <a:pPr lvl="2" eaLnBrk="1" hangingPunct="1">
              <a:defRPr/>
            </a:pPr>
            <a:r>
              <a:rPr kumimoji="0" lang="en-US" sz="2800" b="1" dirty="0" smtClean="0">
                <a:latin typeface="Times New Roman" charset="0"/>
                <a:ea typeface="+mn-ea"/>
              </a:rPr>
              <a:t>Synonym to antonym</a:t>
            </a:r>
            <a:r>
              <a:rPr kumimoji="0" lang="en-US" sz="2800" dirty="0" smtClean="0">
                <a:latin typeface="Times New Roman" charset="0"/>
                <a:ea typeface="+mn-ea"/>
              </a:rPr>
              <a:t>: hot is to cold</a:t>
            </a:r>
          </a:p>
          <a:p>
            <a:pPr lvl="2" eaLnBrk="1" hangingPunct="1">
              <a:defRPr/>
            </a:pPr>
            <a:r>
              <a:rPr kumimoji="0" lang="en-US" sz="2800" b="1" dirty="0" smtClean="0">
                <a:latin typeface="Times New Roman" charset="0"/>
                <a:ea typeface="+mn-ea"/>
              </a:rPr>
              <a:t>Part to whole:</a:t>
            </a:r>
            <a:r>
              <a:rPr kumimoji="0" lang="en-US" sz="2800" dirty="0" smtClean="0">
                <a:latin typeface="Times New Roman" charset="0"/>
                <a:ea typeface="+mn-ea"/>
              </a:rPr>
              <a:t> core is to apple</a:t>
            </a:r>
          </a:p>
          <a:p>
            <a:pPr lvl="2" eaLnBrk="1" hangingPunct="1">
              <a:defRPr/>
            </a:pPr>
            <a:r>
              <a:rPr kumimoji="0" lang="en-US" sz="2800" b="1" dirty="0" smtClean="0">
                <a:latin typeface="Times New Roman" charset="0"/>
                <a:ea typeface="+mn-ea"/>
              </a:rPr>
              <a:t>Function to thing</a:t>
            </a:r>
            <a:r>
              <a:rPr kumimoji="0" lang="en-US" sz="2800" dirty="0" smtClean="0">
                <a:latin typeface="Times New Roman" charset="0"/>
                <a:ea typeface="+mn-ea"/>
              </a:rPr>
              <a:t>: cook is to stove</a:t>
            </a:r>
          </a:p>
          <a:p>
            <a:pPr lvl="2" eaLnBrk="1" hangingPunct="1">
              <a:defRPr/>
            </a:pPr>
            <a:r>
              <a:rPr kumimoji="0" lang="en-US" sz="2800" b="1" dirty="0" smtClean="0">
                <a:latin typeface="Times New Roman" charset="0"/>
                <a:ea typeface="+mn-ea"/>
              </a:rPr>
              <a:t>Characteristic to thing</a:t>
            </a:r>
            <a:r>
              <a:rPr kumimoji="0" lang="en-US" sz="2800" dirty="0" smtClean="0">
                <a:latin typeface="Times New Roman" charset="0"/>
                <a:ea typeface="+mn-ea"/>
              </a:rPr>
              <a:t>: slippery is to ice</a:t>
            </a:r>
          </a:p>
          <a:p>
            <a:pPr lvl="2" eaLnBrk="1" hangingPunct="1">
              <a:defRPr/>
            </a:pPr>
            <a:r>
              <a:rPr kumimoji="0" lang="en-US" sz="2800" b="1" dirty="0" smtClean="0">
                <a:latin typeface="Times New Roman" charset="0"/>
                <a:ea typeface="+mn-ea"/>
              </a:rPr>
              <a:t>Product to thing</a:t>
            </a:r>
            <a:r>
              <a:rPr kumimoji="0" lang="en-US" sz="2800" dirty="0" smtClean="0">
                <a:latin typeface="Times New Roman" charset="0"/>
                <a:ea typeface="+mn-ea"/>
              </a:rPr>
              <a:t>: milk is to cow</a:t>
            </a:r>
            <a:endParaRPr kumimoji="0" lang="en-US" sz="2000" dirty="0" smtClean="0">
              <a:latin typeface="Times New Roman" charset="0"/>
              <a:ea typeface="+mn-ea"/>
            </a:endParaRPr>
          </a:p>
          <a:p>
            <a:pPr lvl="2" eaLnBrk="1" hangingPunct="1">
              <a:defRPr/>
            </a:pPr>
            <a:endParaRPr kumimoji="0" lang="en-US" sz="2000" dirty="0" smtClean="0">
              <a:latin typeface="Times New Roman" charset="0"/>
              <a:ea typeface="+mn-ea"/>
            </a:endParaRPr>
          </a:p>
          <a:p>
            <a:pPr eaLnBrk="1" hangingPunct="1">
              <a:buFontTx/>
              <a:buNone/>
              <a:defRPr/>
            </a:pPr>
            <a:endParaRPr kumimoji="0" lang="en-US" sz="2800" dirty="0" smtClean="0">
              <a:ea typeface="+mn-ea"/>
            </a:endParaRP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4572000"/>
            <a:ext cx="1498600" cy="157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9000" y="2209800"/>
            <a:ext cx="1168400" cy="171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14400" y="685800"/>
            <a:ext cx="7315200" cy="4524375"/>
          </a:xfrm>
          <a:prstGeom prst="rect">
            <a:avLst/>
          </a:prstGeom>
          <a:noFill/>
          <a:ln w="9525">
            <a:noFill/>
            <a:miter lim="800000"/>
            <a:headEnd/>
            <a:tailEnd/>
          </a:ln>
        </p:spPr>
        <p:txBody>
          <a:bodyPr>
            <a:spAutoFit/>
          </a:bodyPr>
          <a:lstStyle/>
          <a:p>
            <a:r>
              <a:rPr lang="en-US" sz="5400"/>
              <a:t>The grandson thought about it for a minute and then asked his grandfather, "Which wolf wins?" </a:t>
            </a:r>
            <a:r>
              <a:rPr lang="en-US"/>
              <a:t/>
            </a:r>
            <a:br>
              <a:rPr lang="en-US"/>
            </a:br>
            <a:r>
              <a:rPr lang="en-US"/>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pPr eaLnBrk="1" hangingPunct="1"/>
            <a:r>
              <a:rPr lang="en-US" smtClean="0">
                <a:latin typeface="Cooper Black" pitchFamily="18" charset="0"/>
              </a:rPr>
              <a:t>Guidelines to solve analogies</a:t>
            </a:r>
            <a:endParaRPr lang="en-US" smtClean="0"/>
          </a:p>
        </p:txBody>
      </p:sp>
      <p:sp>
        <p:nvSpPr>
          <p:cNvPr id="5123" name="Rectangle 3"/>
          <p:cNvSpPr>
            <a:spLocks noGrp="1" noChangeArrowheads="1"/>
          </p:cNvSpPr>
          <p:nvPr>
            <p:ph type="body" idx="1"/>
          </p:nvPr>
        </p:nvSpPr>
        <p:spPr>
          <a:xfrm>
            <a:off x="533400" y="1981200"/>
            <a:ext cx="7772400" cy="4114800"/>
          </a:xfrm>
        </p:spPr>
        <p:txBody>
          <a:bodyPr/>
          <a:lstStyle/>
          <a:p>
            <a:pPr eaLnBrk="1" hangingPunct="1">
              <a:lnSpc>
                <a:spcPct val="90000"/>
              </a:lnSpc>
            </a:pPr>
            <a:r>
              <a:rPr kumimoji="0" lang="en-US" sz="2800" smtClean="0">
                <a:latin typeface="Times New Roman" pitchFamily="18" charset="0"/>
              </a:rPr>
              <a:t>decide upon the relationship between first 2 words</a:t>
            </a:r>
          </a:p>
          <a:p>
            <a:pPr eaLnBrk="1" hangingPunct="1">
              <a:lnSpc>
                <a:spcPct val="90000"/>
              </a:lnSpc>
            </a:pPr>
            <a:r>
              <a:rPr kumimoji="0" lang="en-US" sz="2800" smtClean="0">
                <a:latin typeface="Times New Roman" pitchFamily="18" charset="0"/>
              </a:rPr>
              <a:t>state the relationship - car is to tire because___________</a:t>
            </a:r>
          </a:p>
          <a:p>
            <a:pPr eaLnBrk="1" hangingPunct="1">
              <a:lnSpc>
                <a:spcPct val="90000"/>
              </a:lnSpc>
            </a:pPr>
            <a:r>
              <a:rPr kumimoji="0" lang="en-US" sz="2800" smtClean="0">
                <a:latin typeface="Times New Roman" pitchFamily="18" charset="0"/>
              </a:rPr>
              <a:t>examine the third word </a:t>
            </a:r>
            <a:r>
              <a:rPr kumimoji="0" lang="en-US" sz="2800" smtClean="0"/>
              <a:t>–</a:t>
            </a:r>
            <a:r>
              <a:rPr kumimoji="0" lang="en-US" sz="2800" smtClean="0">
                <a:latin typeface="Times New Roman" pitchFamily="18" charset="0"/>
              </a:rPr>
              <a:t> chair </a:t>
            </a:r>
          </a:p>
          <a:p>
            <a:pPr eaLnBrk="1" hangingPunct="1">
              <a:lnSpc>
                <a:spcPct val="90000"/>
              </a:lnSpc>
            </a:pPr>
            <a:r>
              <a:rPr kumimoji="0" lang="en-US" sz="2800" smtClean="0">
                <a:latin typeface="Times New Roman" pitchFamily="18" charset="0"/>
              </a:rPr>
              <a:t>select a fourth word that will make the third-fourth word have the same relationship as the first-second word</a:t>
            </a:r>
          </a:p>
          <a:p>
            <a:pPr eaLnBrk="1" hangingPunct="1">
              <a:lnSpc>
                <a:spcPct val="90000"/>
              </a:lnSpc>
            </a:pPr>
            <a:r>
              <a:rPr kumimoji="0" lang="en-US" sz="2800" smtClean="0">
                <a:latin typeface="Times New Roman" pitchFamily="18" charset="0"/>
              </a:rPr>
              <a:t>be ready to explain your fourth word selection</a:t>
            </a:r>
          </a:p>
          <a:p>
            <a:pPr algn="ctr" eaLnBrk="1" hangingPunct="1">
              <a:lnSpc>
                <a:spcPct val="90000"/>
              </a:lnSpc>
              <a:buFontTx/>
              <a:buNone/>
            </a:pPr>
            <a:r>
              <a:rPr kumimoji="0" lang="en-US" sz="2800" b="1" smtClean="0"/>
              <a:t>Car is to tire as chair is to ______.</a:t>
            </a:r>
            <a:endParaRPr kumimoji="0" lang="en-US" sz="2800" smtClean="0"/>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2362200"/>
            <a:ext cx="1752600" cy="157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pPr eaLnBrk="1" hangingPunct="1"/>
            <a:r>
              <a:rPr lang="en-US" smtClean="0">
                <a:latin typeface="Cooper Black" pitchFamily="18" charset="0"/>
              </a:rPr>
              <a:t>Model and Practice</a:t>
            </a:r>
          </a:p>
        </p:txBody>
      </p:sp>
      <p:sp>
        <p:nvSpPr>
          <p:cNvPr id="28675" name="Rectangle 3"/>
          <p:cNvSpPr>
            <a:spLocks noChangeArrowheads="1"/>
          </p:cNvSpPr>
          <p:nvPr/>
        </p:nvSpPr>
        <p:spPr bwMode="auto">
          <a:xfrm>
            <a:off x="533400" y="2057400"/>
            <a:ext cx="5889625" cy="476250"/>
          </a:xfrm>
          <a:prstGeom prst="rect">
            <a:avLst/>
          </a:prstGeom>
          <a:noFill/>
          <a:ln w="9525">
            <a:noFill/>
            <a:miter lim="800000"/>
            <a:headEnd/>
            <a:tailEnd/>
          </a:ln>
        </p:spPr>
        <p:txBody>
          <a:bodyPr wrap="none">
            <a:spAutoFit/>
          </a:bodyPr>
          <a:lstStyle/>
          <a:p>
            <a:pPr eaLnBrk="1" hangingPunct="1">
              <a:lnSpc>
                <a:spcPct val="90000"/>
              </a:lnSpc>
              <a:spcBef>
                <a:spcPct val="20000"/>
              </a:spcBef>
              <a:buFontTx/>
              <a:buBlip>
                <a:blip r:embed="rId3"/>
              </a:buBlip>
            </a:pPr>
            <a:r>
              <a:rPr lang="en-US" sz="2800">
                <a:latin typeface="Times New Roman" pitchFamily="18" charset="0"/>
              </a:rPr>
              <a:t>On is to off as start is to __________. </a:t>
            </a:r>
          </a:p>
        </p:txBody>
      </p:sp>
      <p:sp>
        <p:nvSpPr>
          <p:cNvPr id="28677" name="Rectangle 5"/>
          <p:cNvSpPr>
            <a:spLocks noChangeArrowheads="1"/>
          </p:cNvSpPr>
          <p:nvPr/>
        </p:nvSpPr>
        <p:spPr bwMode="auto">
          <a:xfrm>
            <a:off x="533400" y="2895600"/>
            <a:ext cx="6265863" cy="841375"/>
          </a:xfrm>
          <a:prstGeom prst="rect">
            <a:avLst/>
          </a:prstGeom>
          <a:noFill/>
          <a:ln w="9525">
            <a:noFill/>
            <a:miter lim="800000"/>
            <a:headEnd/>
            <a:tailEnd/>
          </a:ln>
        </p:spPr>
        <p:txBody>
          <a:bodyPr>
            <a:spAutoFit/>
          </a:bodyPr>
          <a:lstStyle/>
          <a:p>
            <a:pPr eaLnBrk="1" hangingPunct="1">
              <a:lnSpc>
                <a:spcPct val="90000"/>
              </a:lnSpc>
              <a:spcBef>
                <a:spcPct val="20000"/>
              </a:spcBef>
              <a:buFontTx/>
              <a:buBlip>
                <a:blip r:embed="rId3"/>
              </a:buBlip>
            </a:pPr>
            <a:r>
              <a:rPr lang="en-US" sz="2800">
                <a:latin typeface="Times New Roman" pitchFamily="18" charset="0"/>
              </a:rPr>
              <a:t>Nail is to finger as hair is to _________. </a:t>
            </a:r>
          </a:p>
          <a:p>
            <a:endParaRPr lang="en-US">
              <a:latin typeface="Times New Roman" pitchFamily="18" charset="0"/>
            </a:endParaRPr>
          </a:p>
        </p:txBody>
      </p:sp>
      <p:sp>
        <p:nvSpPr>
          <p:cNvPr id="28679" name="Rectangle 7"/>
          <p:cNvSpPr>
            <a:spLocks noChangeArrowheads="1"/>
          </p:cNvSpPr>
          <p:nvPr/>
        </p:nvSpPr>
        <p:spPr bwMode="auto">
          <a:xfrm>
            <a:off x="533400" y="3733800"/>
            <a:ext cx="6226175" cy="476250"/>
          </a:xfrm>
          <a:prstGeom prst="rect">
            <a:avLst/>
          </a:prstGeom>
          <a:noFill/>
          <a:ln w="9525">
            <a:noFill/>
            <a:miter lim="800000"/>
            <a:headEnd/>
            <a:tailEnd/>
          </a:ln>
        </p:spPr>
        <p:txBody>
          <a:bodyPr wrap="none">
            <a:spAutoFit/>
          </a:bodyPr>
          <a:lstStyle/>
          <a:p>
            <a:pPr eaLnBrk="1" hangingPunct="1">
              <a:lnSpc>
                <a:spcPct val="90000"/>
              </a:lnSpc>
              <a:spcBef>
                <a:spcPct val="20000"/>
              </a:spcBef>
              <a:buFontTx/>
              <a:buBlip>
                <a:blip r:embed="rId3"/>
              </a:buBlip>
            </a:pPr>
            <a:r>
              <a:rPr lang="en-US" sz="2800">
                <a:latin typeface="Times New Roman" pitchFamily="18" charset="0"/>
              </a:rPr>
              <a:t>Eye is to see as ear is to ____________. </a:t>
            </a:r>
          </a:p>
        </p:txBody>
      </p:sp>
      <p:sp>
        <p:nvSpPr>
          <p:cNvPr id="28681" name="Rectangle 9"/>
          <p:cNvSpPr>
            <a:spLocks noChangeArrowheads="1"/>
          </p:cNvSpPr>
          <p:nvPr/>
        </p:nvSpPr>
        <p:spPr bwMode="auto">
          <a:xfrm>
            <a:off x="381000" y="4572000"/>
            <a:ext cx="6305550" cy="476250"/>
          </a:xfrm>
          <a:prstGeom prst="rect">
            <a:avLst/>
          </a:prstGeom>
          <a:noFill/>
          <a:ln w="9525">
            <a:noFill/>
            <a:miter lim="800000"/>
            <a:headEnd/>
            <a:tailEnd/>
          </a:ln>
        </p:spPr>
        <p:txBody>
          <a:bodyPr wrap="none">
            <a:spAutoFit/>
          </a:bodyPr>
          <a:lstStyle/>
          <a:p>
            <a:pPr eaLnBrk="1" hangingPunct="1">
              <a:lnSpc>
                <a:spcPct val="90000"/>
              </a:lnSpc>
              <a:spcBef>
                <a:spcPct val="20000"/>
              </a:spcBef>
              <a:buFontTx/>
              <a:buBlip>
                <a:blip r:embed="rId3"/>
              </a:buBlip>
            </a:pPr>
            <a:r>
              <a:rPr lang="en-US" sz="2800">
                <a:latin typeface="Times New Roman" pitchFamily="18" charset="0"/>
              </a:rPr>
              <a:t>Swift is to deer as slow is to _________. </a:t>
            </a:r>
          </a:p>
        </p:txBody>
      </p:sp>
      <p:sp>
        <p:nvSpPr>
          <p:cNvPr id="28683" name="Rectangle 11"/>
          <p:cNvSpPr>
            <a:spLocks noChangeArrowheads="1"/>
          </p:cNvSpPr>
          <p:nvPr/>
        </p:nvSpPr>
        <p:spPr bwMode="auto">
          <a:xfrm>
            <a:off x="381000" y="5334000"/>
            <a:ext cx="6364288" cy="841375"/>
          </a:xfrm>
          <a:prstGeom prst="rect">
            <a:avLst/>
          </a:prstGeom>
          <a:noFill/>
          <a:ln w="9525">
            <a:noFill/>
            <a:miter lim="800000"/>
            <a:headEnd/>
            <a:tailEnd/>
          </a:ln>
        </p:spPr>
        <p:txBody>
          <a:bodyPr wrap="none">
            <a:spAutoFit/>
          </a:bodyPr>
          <a:lstStyle/>
          <a:p>
            <a:pPr eaLnBrk="1" hangingPunct="1">
              <a:lnSpc>
                <a:spcPct val="90000"/>
              </a:lnSpc>
              <a:spcBef>
                <a:spcPct val="20000"/>
              </a:spcBef>
              <a:buFontTx/>
              <a:buBlip>
                <a:blip r:embed="rId3"/>
              </a:buBlip>
            </a:pPr>
            <a:r>
              <a:rPr lang="en-US" sz="2800" dirty="0">
                <a:latin typeface="Times New Roman" pitchFamily="18" charset="0"/>
              </a:rPr>
              <a:t>Wool is to sheep as egg is to  _________.</a:t>
            </a:r>
          </a:p>
          <a:p>
            <a:endParaRPr lang="en-US" dirty="0"/>
          </a:p>
        </p:txBody>
      </p:sp>
      <p:pic>
        <p:nvPicPr>
          <p:cNvPr id="28685" name="Picture 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0" y="2209800"/>
            <a:ext cx="1612900" cy="113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1000" fill="hold"/>
                                        <p:tgtEl>
                                          <p:spTgt spid="28675"/>
                                        </p:tgtEl>
                                        <p:attrNameLst>
                                          <p:attrName>ppt_x</p:attrName>
                                        </p:attrNameLst>
                                      </p:cBhvr>
                                      <p:tavLst>
                                        <p:tav tm="0">
                                          <p:val>
                                            <p:strVal val="1+#ppt_w/2"/>
                                          </p:val>
                                        </p:tav>
                                        <p:tav tm="100000">
                                          <p:val>
                                            <p:strVal val="#ppt_x"/>
                                          </p:val>
                                        </p:tav>
                                      </p:tavLst>
                                    </p:anim>
                                    <p:anim calcmode="lin" valueType="num">
                                      <p:cBhvr additive="base">
                                        <p:cTn id="8" dur="1000" fill="hold"/>
                                        <p:tgtEl>
                                          <p:spTgt spid="286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677"/>
                                        </p:tgtEl>
                                        <p:attrNameLst>
                                          <p:attrName>style.visibility</p:attrName>
                                        </p:attrNameLst>
                                      </p:cBhvr>
                                      <p:to>
                                        <p:strVal val="visible"/>
                                      </p:to>
                                    </p:set>
                                    <p:anim calcmode="lin" valueType="num">
                                      <p:cBhvr additive="base">
                                        <p:cTn id="13" dur="1000" fill="hold"/>
                                        <p:tgtEl>
                                          <p:spTgt spid="28677"/>
                                        </p:tgtEl>
                                        <p:attrNameLst>
                                          <p:attrName>ppt_x</p:attrName>
                                        </p:attrNameLst>
                                      </p:cBhvr>
                                      <p:tavLst>
                                        <p:tav tm="0">
                                          <p:val>
                                            <p:strVal val="1+#ppt_w/2"/>
                                          </p:val>
                                        </p:tav>
                                        <p:tav tm="100000">
                                          <p:val>
                                            <p:strVal val="#ppt_x"/>
                                          </p:val>
                                        </p:tav>
                                      </p:tavLst>
                                    </p:anim>
                                    <p:anim calcmode="lin" valueType="num">
                                      <p:cBhvr additive="base">
                                        <p:cTn id="14" dur="1000" fill="hold"/>
                                        <p:tgtEl>
                                          <p:spTgt spid="2867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8679"/>
                                        </p:tgtEl>
                                        <p:attrNameLst>
                                          <p:attrName>style.visibility</p:attrName>
                                        </p:attrNameLst>
                                      </p:cBhvr>
                                      <p:to>
                                        <p:strVal val="visible"/>
                                      </p:to>
                                    </p:set>
                                    <p:anim calcmode="lin" valueType="num">
                                      <p:cBhvr additive="base">
                                        <p:cTn id="19" dur="1000" fill="hold"/>
                                        <p:tgtEl>
                                          <p:spTgt spid="28679"/>
                                        </p:tgtEl>
                                        <p:attrNameLst>
                                          <p:attrName>ppt_x</p:attrName>
                                        </p:attrNameLst>
                                      </p:cBhvr>
                                      <p:tavLst>
                                        <p:tav tm="0">
                                          <p:val>
                                            <p:strVal val="1+#ppt_w/2"/>
                                          </p:val>
                                        </p:tav>
                                        <p:tav tm="100000">
                                          <p:val>
                                            <p:strVal val="#ppt_x"/>
                                          </p:val>
                                        </p:tav>
                                      </p:tavLst>
                                    </p:anim>
                                    <p:anim calcmode="lin" valueType="num">
                                      <p:cBhvr additive="base">
                                        <p:cTn id="20" dur="1000" fill="hold"/>
                                        <p:tgtEl>
                                          <p:spTgt spid="2867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681"/>
                                        </p:tgtEl>
                                        <p:attrNameLst>
                                          <p:attrName>style.visibility</p:attrName>
                                        </p:attrNameLst>
                                      </p:cBhvr>
                                      <p:to>
                                        <p:strVal val="visible"/>
                                      </p:to>
                                    </p:set>
                                    <p:anim calcmode="lin" valueType="num">
                                      <p:cBhvr additive="base">
                                        <p:cTn id="25" dur="1000" fill="hold"/>
                                        <p:tgtEl>
                                          <p:spTgt spid="28681"/>
                                        </p:tgtEl>
                                        <p:attrNameLst>
                                          <p:attrName>ppt_x</p:attrName>
                                        </p:attrNameLst>
                                      </p:cBhvr>
                                      <p:tavLst>
                                        <p:tav tm="0">
                                          <p:val>
                                            <p:strVal val="1+#ppt_w/2"/>
                                          </p:val>
                                        </p:tav>
                                        <p:tav tm="100000">
                                          <p:val>
                                            <p:strVal val="#ppt_x"/>
                                          </p:val>
                                        </p:tav>
                                      </p:tavLst>
                                    </p:anim>
                                    <p:anim calcmode="lin" valueType="num">
                                      <p:cBhvr additive="base">
                                        <p:cTn id="26" dur="1000" fill="hold"/>
                                        <p:tgtEl>
                                          <p:spTgt spid="2868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8683"/>
                                        </p:tgtEl>
                                        <p:attrNameLst>
                                          <p:attrName>style.visibility</p:attrName>
                                        </p:attrNameLst>
                                      </p:cBhvr>
                                      <p:to>
                                        <p:strVal val="visible"/>
                                      </p:to>
                                    </p:set>
                                    <p:anim calcmode="lin" valueType="num">
                                      <p:cBhvr additive="base">
                                        <p:cTn id="31" dur="1000" fill="hold"/>
                                        <p:tgtEl>
                                          <p:spTgt spid="28683"/>
                                        </p:tgtEl>
                                        <p:attrNameLst>
                                          <p:attrName>ppt_x</p:attrName>
                                        </p:attrNameLst>
                                      </p:cBhvr>
                                      <p:tavLst>
                                        <p:tav tm="0">
                                          <p:val>
                                            <p:strVal val="1+#ppt_w/2"/>
                                          </p:val>
                                        </p:tav>
                                        <p:tav tm="100000">
                                          <p:val>
                                            <p:strVal val="#ppt_x"/>
                                          </p:val>
                                        </p:tav>
                                      </p:tavLst>
                                    </p:anim>
                                    <p:anim calcmode="lin" valueType="num">
                                      <p:cBhvr additive="base">
                                        <p:cTn id="32" dur="1000" fill="hold"/>
                                        <p:tgtEl>
                                          <p:spTgt spid="286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7" grpId="0"/>
      <p:bldP spid="28679" grpId="0"/>
      <p:bldP spid="28681" grpId="0"/>
      <p:bldP spid="28683"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pPr eaLnBrk="1" hangingPunct="1"/>
            <a:r>
              <a:rPr lang="en-US" smtClean="0">
                <a:latin typeface="Cooper Black" pitchFamily="18" charset="0"/>
              </a:rPr>
              <a:t>Model and Practice</a:t>
            </a:r>
          </a:p>
        </p:txBody>
      </p:sp>
      <p:sp>
        <p:nvSpPr>
          <p:cNvPr id="28675" name="Rectangle 3"/>
          <p:cNvSpPr>
            <a:spLocks noChangeArrowheads="1"/>
          </p:cNvSpPr>
          <p:nvPr/>
        </p:nvSpPr>
        <p:spPr bwMode="auto">
          <a:xfrm>
            <a:off x="533400" y="2057400"/>
            <a:ext cx="5889625" cy="476250"/>
          </a:xfrm>
          <a:prstGeom prst="rect">
            <a:avLst/>
          </a:prstGeom>
          <a:noFill/>
          <a:ln w="9525">
            <a:noFill/>
            <a:miter lim="800000"/>
            <a:headEnd/>
            <a:tailEnd/>
          </a:ln>
        </p:spPr>
        <p:txBody>
          <a:bodyPr wrap="none">
            <a:spAutoFit/>
          </a:bodyPr>
          <a:lstStyle/>
          <a:p>
            <a:pPr eaLnBrk="1" hangingPunct="1">
              <a:lnSpc>
                <a:spcPct val="90000"/>
              </a:lnSpc>
              <a:spcBef>
                <a:spcPct val="20000"/>
              </a:spcBef>
              <a:buFontTx/>
              <a:buBlip>
                <a:blip r:embed="rId3"/>
              </a:buBlip>
            </a:pPr>
            <a:r>
              <a:rPr lang="en-US" sz="2800">
                <a:latin typeface="Times New Roman" pitchFamily="18" charset="0"/>
              </a:rPr>
              <a:t>On is to off as start is to __________. </a:t>
            </a:r>
          </a:p>
        </p:txBody>
      </p:sp>
      <p:sp>
        <p:nvSpPr>
          <p:cNvPr id="28676" name="Rectangle 4"/>
          <p:cNvSpPr>
            <a:spLocks noChangeArrowheads="1"/>
          </p:cNvSpPr>
          <p:nvPr/>
        </p:nvSpPr>
        <p:spPr bwMode="auto">
          <a:xfrm>
            <a:off x="838200" y="2514600"/>
            <a:ext cx="2211388" cy="420688"/>
          </a:xfrm>
          <a:prstGeom prst="rect">
            <a:avLst/>
          </a:prstGeom>
          <a:noFill/>
          <a:ln w="9525">
            <a:noFill/>
            <a:miter lim="800000"/>
            <a:headEnd/>
            <a:tailEnd/>
          </a:ln>
        </p:spPr>
        <p:txBody>
          <a:bodyPr wrap="none">
            <a:spAutoFit/>
          </a:bodyPr>
          <a:lstStyle/>
          <a:p>
            <a:pPr eaLnBrk="1" hangingPunct="1">
              <a:lnSpc>
                <a:spcPct val="90000"/>
              </a:lnSpc>
              <a:spcBef>
                <a:spcPct val="20000"/>
              </a:spcBef>
              <a:buFontTx/>
              <a:buBlip>
                <a:blip r:embed="rId3"/>
              </a:buBlip>
            </a:pPr>
            <a:r>
              <a:rPr lang="en-US">
                <a:latin typeface="Times New Roman" pitchFamily="18" charset="0"/>
              </a:rPr>
              <a:t>stop, opposites</a:t>
            </a:r>
          </a:p>
        </p:txBody>
      </p:sp>
      <p:sp>
        <p:nvSpPr>
          <p:cNvPr id="28677" name="Rectangle 5"/>
          <p:cNvSpPr>
            <a:spLocks noChangeArrowheads="1"/>
          </p:cNvSpPr>
          <p:nvPr/>
        </p:nvSpPr>
        <p:spPr bwMode="auto">
          <a:xfrm>
            <a:off x="533400" y="2895600"/>
            <a:ext cx="6265863" cy="841375"/>
          </a:xfrm>
          <a:prstGeom prst="rect">
            <a:avLst/>
          </a:prstGeom>
          <a:noFill/>
          <a:ln w="9525">
            <a:noFill/>
            <a:miter lim="800000"/>
            <a:headEnd/>
            <a:tailEnd/>
          </a:ln>
        </p:spPr>
        <p:txBody>
          <a:bodyPr>
            <a:spAutoFit/>
          </a:bodyPr>
          <a:lstStyle/>
          <a:p>
            <a:pPr eaLnBrk="1" hangingPunct="1">
              <a:lnSpc>
                <a:spcPct val="90000"/>
              </a:lnSpc>
              <a:spcBef>
                <a:spcPct val="20000"/>
              </a:spcBef>
              <a:buFontTx/>
              <a:buBlip>
                <a:blip r:embed="rId3"/>
              </a:buBlip>
            </a:pPr>
            <a:r>
              <a:rPr lang="en-US" sz="2800">
                <a:latin typeface="Times New Roman" pitchFamily="18" charset="0"/>
              </a:rPr>
              <a:t>Nail is to finger as hair is to _________. </a:t>
            </a:r>
          </a:p>
          <a:p>
            <a:endParaRPr lang="en-US">
              <a:latin typeface="Times New Roman" pitchFamily="18" charset="0"/>
            </a:endParaRPr>
          </a:p>
        </p:txBody>
      </p:sp>
      <p:sp>
        <p:nvSpPr>
          <p:cNvPr id="28678" name="Rectangle 6"/>
          <p:cNvSpPr>
            <a:spLocks noChangeArrowheads="1"/>
          </p:cNvSpPr>
          <p:nvPr/>
        </p:nvSpPr>
        <p:spPr bwMode="auto">
          <a:xfrm>
            <a:off x="838200" y="3352800"/>
            <a:ext cx="2736850" cy="420688"/>
          </a:xfrm>
          <a:prstGeom prst="rect">
            <a:avLst/>
          </a:prstGeom>
          <a:noFill/>
          <a:ln w="9525">
            <a:noFill/>
            <a:miter lim="800000"/>
            <a:headEnd/>
            <a:tailEnd/>
          </a:ln>
        </p:spPr>
        <p:txBody>
          <a:bodyPr wrap="none">
            <a:spAutoFit/>
          </a:bodyPr>
          <a:lstStyle/>
          <a:p>
            <a:pPr eaLnBrk="1" hangingPunct="1">
              <a:lnSpc>
                <a:spcPct val="90000"/>
              </a:lnSpc>
              <a:spcBef>
                <a:spcPct val="20000"/>
              </a:spcBef>
              <a:buFontTx/>
              <a:buBlip>
                <a:blip r:embed="rId3"/>
              </a:buBlip>
            </a:pPr>
            <a:r>
              <a:rPr lang="en-US">
                <a:latin typeface="Times New Roman" pitchFamily="18" charset="0"/>
              </a:rPr>
              <a:t>head, part to whole</a:t>
            </a:r>
          </a:p>
        </p:txBody>
      </p:sp>
      <p:sp>
        <p:nvSpPr>
          <p:cNvPr id="28679" name="Rectangle 7"/>
          <p:cNvSpPr>
            <a:spLocks noChangeArrowheads="1"/>
          </p:cNvSpPr>
          <p:nvPr/>
        </p:nvSpPr>
        <p:spPr bwMode="auto">
          <a:xfrm>
            <a:off x="533400" y="3733800"/>
            <a:ext cx="6226175" cy="476250"/>
          </a:xfrm>
          <a:prstGeom prst="rect">
            <a:avLst/>
          </a:prstGeom>
          <a:noFill/>
          <a:ln w="9525">
            <a:noFill/>
            <a:miter lim="800000"/>
            <a:headEnd/>
            <a:tailEnd/>
          </a:ln>
        </p:spPr>
        <p:txBody>
          <a:bodyPr wrap="none">
            <a:spAutoFit/>
          </a:bodyPr>
          <a:lstStyle/>
          <a:p>
            <a:pPr eaLnBrk="1" hangingPunct="1">
              <a:lnSpc>
                <a:spcPct val="90000"/>
              </a:lnSpc>
              <a:spcBef>
                <a:spcPct val="20000"/>
              </a:spcBef>
              <a:buFontTx/>
              <a:buBlip>
                <a:blip r:embed="rId3"/>
              </a:buBlip>
            </a:pPr>
            <a:r>
              <a:rPr lang="en-US" sz="2800">
                <a:latin typeface="Times New Roman" pitchFamily="18" charset="0"/>
              </a:rPr>
              <a:t>Eye is to see as ear is to ____________. </a:t>
            </a:r>
          </a:p>
        </p:txBody>
      </p:sp>
      <p:sp>
        <p:nvSpPr>
          <p:cNvPr id="28680" name="Rectangle 8"/>
          <p:cNvSpPr>
            <a:spLocks noChangeArrowheads="1"/>
          </p:cNvSpPr>
          <p:nvPr/>
        </p:nvSpPr>
        <p:spPr bwMode="auto">
          <a:xfrm>
            <a:off x="838200" y="4191000"/>
            <a:ext cx="3108325" cy="420688"/>
          </a:xfrm>
          <a:prstGeom prst="rect">
            <a:avLst/>
          </a:prstGeom>
          <a:noFill/>
          <a:ln w="9525">
            <a:noFill/>
            <a:miter lim="800000"/>
            <a:headEnd/>
            <a:tailEnd/>
          </a:ln>
        </p:spPr>
        <p:txBody>
          <a:bodyPr wrap="none">
            <a:spAutoFit/>
          </a:bodyPr>
          <a:lstStyle/>
          <a:p>
            <a:pPr eaLnBrk="1" hangingPunct="1">
              <a:lnSpc>
                <a:spcPct val="90000"/>
              </a:lnSpc>
              <a:spcBef>
                <a:spcPct val="20000"/>
              </a:spcBef>
              <a:buFontTx/>
              <a:buBlip>
                <a:blip r:embed="rId3"/>
              </a:buBlip>
            </a:pPr>
            <a:r>
              <a:rPr lang="en-US">
                <a:latin typeface="Times New Roman" pitchFamily="18" charset="0"/>
              </a:rPr>
              <a:t>hear, thing to function</a:t>
            </a:r>
          </a:p>
        </p:txBody>
      </p:sp>
      <p:sp>
        <p:nvSpPr>
          <p:cNvPr id="28681" name="Rectangle 9"/>
          <p:cNvSpPr>
            <a:spLocks noChangeArrowheads="1"/>
          </p:cNvSpPr>
          <p:nvPr/>
        </p:nvSpPr>
        <p:spPr bwMode="auto">
          <a:xfrm>
            <a:off x="381000" y="4572000"/>
            <a:ext cx="6305550" cy="476250"/>
          </a:xfrm>
          <a:prstGeom prst="rect">
            <a:avLst/>
          </a:prstGeom>
          <a:noFill/>
          <a:ln w="9525">
            <a:noFill/>
            <a:miter lim="800000"/>
            <a:headEnd/>
            <a:tailEnd/>
          </a:ln>
        </p:spPr>
        <p:txBody>
          <a:bodyPr wrap="none">
            <a:spAutoFit/>
          </a:bodyPr>
          <a:lstStyle/>
          <a:p>
            <a:pPr eaLnBrk="1" hangingPunct="1">
              <a:lnSpc>
                <a:spcPct val="90000"/>
              </a:lnSpc>
              <a:spcBef>
                <a:spcPct val="20000"/>
              </a:spcBef>
              <a:buFontTx/>
              <a:buBlip>
                <a:blip r:embed="rId3"/>
              </a:buBlip>
            </a:pPr>
            <a:r>
              <a:rPr lang="en-US" sz="2800">
                <a:latin typeface="Times New Roman" pitchFamily="18" charset="0"/>
              </a:rPr>
              <a:t>Swift is to deer as slow is to _________. </a:t>
            </a:r>
          </a:p>
        </p:txBody>
      </p:sp>
      <p:sp>
        <p:nvSpPr>
          <p:cNvPr id="28682" name="Rectangle 10"/>
          <p:cNvSpPr>
            <a:spLocks noChangeArrowheads="1"/>
          </p:cNvSpPr>
          <p:nvPr/>
        </p:nvSpPr>
        <p:spPr bwMode="auto">
          <a:xfrm>
            <a:off x="838200" y="5029200"/>
            <a:ext cx="3836988" cy="785813"/>
          </a:xfrm>
          <a:prstGeom prst="rect">
            <a:avLst/>
          </a:prstGeom>
          <a:noFill/>
          <a:ln w="9525">
            <a:noFill/>
            <a:miter lim="800000"/>
            <a:headEnd/>
            <a:tailEnd/>
          </a:ln>
        </p:spPr>
        <p:txBody>
          <a:bodyPr>
            <a:spAutoFit/>
          </a:bodyPr>
          <a:lstStyle/>
          <a:p>
            <a:pPr eaLnBrk="1" hangingPunct="1">
              <a:lnSpc>
                <a:spcPct val="90000"/>
              </a:lnSpc>
              <a:spcBef>
                <a:spcPct val="20000"/>
              </a:spcBef>
              <a:buFontTx/>
              <a:buBlip>
                <a:blip r:embed="rId3"/>
              </a:buBlip>
            </a:pPr>
            <a:r>
              <a:rPr lang="en-US">
                <a:latin typeface="Times New Roman" pitchFamily="18" charset="0"/>
              </a:rPr>
              <a:t>turtle, characteristic to thing</a:t>
            </a:r>
            <a:endParaRPr lang="en-US" sz="2800">
              <a:latin typeface="Times New Roman" pitchFamily="18" charset="0"/>
            </a:endParaRPr>
          </a:p>
          <a:p>
            <a:endParaRPr lang="en-US"/>
          </a:p>
        </p:txBody>
      </p:sp>
      <p:sp>
        <p:nvSpPr>
          <p:cNvPr id="28683" name="Rectangle 11"/>
          <p:cNvSpPr>
            <a:spLocks noChangeArrowheads="1"/>
          </p:cNvSpPr>
          <p:nvPr/>
        </p:nvSpPr>
        <p:spPr bwMode="auto">
          <a:xfrm>
            <a:off x="381000" y="5334000"/>
            <a:ext cx="6364288" cy="841375"/>
          </a:xfrm>
          <a:prstGeom prst="rect">
            <a:avLst/>
          </a:prstGeom>
          <a:noFill/>
          <a:ln w="9525">
            <a:noFill/>
            <a:miter lim="800000"/>
            <a:headEnd/>
            <a:tailEnd/>
          </a:ln>
        </p:spPr>
        <p:txBody>
          <a:bodyPr wrap="none">
            <a:spAutoFit/>
          </a:bodyPr>
          <a:lstStyle/>
          <a:p>
            <a:pPr eaLnBrk="1" hangingPunct="1">
              <a:lnSpc>
                <a:spcPct val="90000"/>
              </a:lnSpc>
              <a:spcBef>
                <a:spcPct val="20000"/>
              </a:spcBef>
              <a:buFontTx/>
              <a:buBlip>
                <a:blip r:embed="rId3"/>
              </a:buBlip>
            </a:pPr>
            <a:r>
              <a:rPr lang="en-US" sz="2800">
                <a:latin typeface="Times New Roman" pitchFamily="18" charset="0"/>
              </a:rPr>
              <a:t>Wool is to sheep as egg is to  _________.</a:t>
            </a:r>
          </a:p>
          <a:p>
            <a:endParaRPr lang="en-US"/>
          </a:p>
        </p:txBody>
      </p:sp>
      <p:sp>
        <p:nvSpPr>
          <p:cNvPr id="28684" name="Rectangle 12"/>
          <p:cNvSpPr>
            <a:spLocks noChangeArrowheads="1"/>
          </p:cNvSpPr>
          <p:nvPr/>
        </p:nvSpPr>
        <p:spPr bwMode="auto">
          <a:xfrm>
            <a:off x="685800" y="5791200"/>
            <a:ext cx="3511550" cy="785813"/>
          </a:xfrm>
          <a:prstGeom prst="rect">
            <a:avLst/>
          </a:prstGeom>
          <a:noFill/>
          <a:ln w="9525">
            <a:noFill/>
            <a:miter lim="800000"/>
            <a:headEnd/>
            <a:tailEnd/>
          </a:ln>
        </p:spPr>
        <p:txBody>
          <a:bodyPr wrap="none">
            <a:spAutoFit/>
          </a:bodyPr>
          <a:lstStyle/>
          <a:p>
            <a:pPr eaLnBrk="1" hangingPunct="1">
              <a:lnSpc>
                <a:spcPct val="90000"/>
              </a:lnSpc>
              <a:spcBef>
                <a:spcPct val="20000"/>
              </a:spcBef>
              <a:buFontTx/>
              <a:buBlip>
                <a:blip r:embed="rId3"/>
              </a:buBlip>
            </a:pPr>
            <a:r>
              <a:rPr lang="en-US">
                <a:latin typeface="Times New Roman" pitchFamily="18" charset="0"/>
              </a:rPr>
              <a:t>chicken, product to thing</a:t>
            </a:r>
            <a:r>
              <a:rPr lang="en-US" sz="2000">
                <a:latin typeface="Times New Roman" pitchFamily="18" charset="0"/>
              </a:rPr>
              <a:t> </a:t>
            </a:r>
          </a:p>
          <a:p>
            <a:endParaRPr lang="en-US"/>
          </a:p>
        </p:txBody>
      </p:sp>
      <p:pic>
        <p:nvPicPr>
          <p:cNvPr id="28685" name="Picture 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0" y="2209800"/>
            <a:ext cx="1612900" cy="113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1000" fill="hold"/>
                                        <p:tgtEl>
                                          <p:spTgt spid="28675"/>
                                        </p:tgtEl>
                                        <p:attrNameLst>
                                          <p:attrName>ppt_x</p:attrName>
                                        </p:attrNameLst>
                                      </p:cBhvr>
                                      <p:tavLst>
                                        <p:tav tm="0">
                                          <p:val>
                                            <p:strVal val="1+#ppt_w/2"/>
                                          </p:val>
                                        </p:tav>
                                        <p:tav tm="100000">
                                          <p:val>
                                            <p:strVal val="#ppt_x"/>
                                          </p:val>
                                        </p:tav>
                                      </p:tavLst>
                                    </p:anim>
                                    <p:anim calcmode="lin" valueType="num">
                                      <p:cBhvr additive="base">
                                        <p:cTn id="8" dur="1000" fill="hold"/>
                                        <p:tgtEl>
                                          <p:spTgt spid="286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676"/>
                                        </p:tgtEl>
                                        <p:attrNameLst>
                                          <p:attrName>style.visibility</p:attrName>
                                        </p:attrNameLst>
                                      </p:cBhvr>
                                      <p:to>
                                        <p:strVal val="visible"/>
                                      </p:to>
                                    </p:set>
                                    <p:anim calcmode="lin" valueType="num">
                                      <p:cBhvr additive="base">
                                        <p:cTn id="13" dur="1000" fill="hold"/>
                                        <p:tgtEl>
                                          <p:spTgt spid="28676"/>
                                        </p:tgtEl>
                                        <p:attrNameLst>
                                          <p:attrName>ppt_x</p:attrName>
                                        </p:attrNameLst>
                                      </p:cBhvr>
                                      <p:tavLst>
                                        <p:tav tm="0">
                                          <p:val>
                                            <p:strVal val="1+#ppt_w/2"/>
                                          </p:val>
                                        </p:tav>
                                        <p:tav tm="100000">
                                          <p:val>
                                            <p:strVal val="#ppt_x"/>
                                          </p:val>
                                        </p:tav>
                                      </p:tavLst>
                                    </p:anim>
                                    <p:anim calcmode="lin" valueType="num">
                                      <p:cBhvr additive="base">
                                        <p:cTn id="14" dur="1000" fill="hold"/>
                                        <p:tgtEl>
                                          <p:spTgt spid="2867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8677"/>
                                        </p:tgtEl>
                                        <p:attrNameLst>
                                          <p:attrName>style.visibility</p:attrName>
                                        </p:attrNameLst>
                                      </p:cBhvr>
                                      <p:to>
                                        <p:strVal val="visible"/>
                                      </p:to>
                                    </p:set>
                                    <p:anim calcmode="lin" valueType="num">
                                      <p:cBhvr additive="base">
                                        <p:cTn id="19" dur="1000" fill="hold"/>
                                        <p:tgtEl>
                                          <p:spTgt spid="28677"/>
                                        </p:tgtEl>
                                        <p:attrNameLst>
                                          <p:attrName>ppt_x</p:attrName>
                                        </p:attrNameLst>
                                      </p:cBhvr>
                                      <p:tavLst>
                                        <p:tav tm="0">
                                          <p:val>
                                            <p:strVal val="1+#ppt_w/2"/>
                                          </p:val>
                                        </p:tav>
                                        <p:tav tm="100000">
                                          <p:val>
                                            <p:strVal val="#ppt_x"/>
                                          </p:val>
                                        </p:tav>
                                      </p:tavLst>
                                    </p:anim>
                                    <p:anim calcmode="lin" valueType="num">
                                      <p:cBhvr additive="base">
                                        <p:cTn id="20" dur="1000" fill="hold"/>
                                        <p:tgtEl>
                                          <p:spTgt spid="2867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678"/>
                                        </p:tgtEl>
                                        <p:attrNameLst>
                                          <p:attrName>style.visibility</p:attrName>
                                        </p:attrNameLst>
                                      </p:cBhvr>
                                      <p:to>
                                        <p:strVal val="visible"/>
                                      </p:to>
                                    </p:set>
                                    <p:anim calcmode="lin" valueType="num">
                                      <p:cBhvr additive="base">
                                        <p:cTn id="25" dur="1000" fill="hold"/>
                                        <p:tgtEl>
                                          <p:spTgt spid="28678"/>
                                        </p:tgtEl>
                                        <p:attrNameLst>
                                          <p:attrName>ppt_x</p:attrName>
                                        </p:attrNameLst>
                                      </p:cBhvr>
                                      <p:tavLst>
                                        <p:tav tm="0">
                                          <p:val>
                                            <p:strVal val="1+#ppt_w/2"/>
                                          </p:val>
                                        </p:tav>
                                        <p:tav tm="100000">
                                          <p:val>
                                            <p:strVal val="#ppt_x"/>
                                          </p:val>
                                        </p:tav>
                                      </p:tavLst>
                                    </p:anim>
                                    <p:anim calcmode="lin" valueType="num">
                                      <p:cBhvr additive="base">
                                        <p:cTn id="26" dur="1000" fill="hold"/>
                                        <p:tgtEl>
                                          <p:spTgt spid="2867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8679"/>
                                        </p:tgtEl>
                                        <p:attrNameLst>
                                          <p:attrName>style.visibility</p:attrName>
                                        </p:attrNameLst>
                                      </p:cBhvr>
                                      <p:to>
                                        <p:strVal val="visible"/>
                                      </p:to>
                                    </p:set>
                                    <p:anim calcmode="lin" valueType="num">
                                      <p:cBhvr additive="base">
                                        <p:cTn id="31" dur="1000" fill="hold"/>
                                        <p:tgtEl>
                                          <p:spTgt spid="28679"/>
                                        </p:tgtEl>
                                        <p:attrNameLst>
                                          <p:attrName>ppt_x</p:attrName>
                                        </p:attrNameLst>
                                      </p:cBhvr>
                                      <p:tavLst>
                                        <p:tav tm="0">
                                          <p:val>
                                            <p:strVal val="1+#ppt_w/2"/>
                                          </p:val>
                                        </p:tav>
                                        <p:tav tm="100000">
                                          <p:val>
                                            <p:strVal val="#ppt_x"/>
                                          </p:val>
                                        </p:tav>
                                      </p:tavLst>
                                    </p:anim>
                                    <p:anim calcmode="lin" valueType="num">
                                      <p:cBhvr additive="base">
                                        <p:cTn id="32" dur="1000" fill="hold"/>
                                        <p:tgtEl>
                                          <p:spTgt spid="2867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8680"/>
                                        </p:tgtEl>
                                        <p:attrNameLst>
                                          <p:attrName>style.visibility</p:attrName>
                                        </p:attrNameLst>
                                      </p:cBhvr>
                                      <p:to>
                                        <p:strVal val="visible"/>
                                      </p:to>
                                    </p:set>
                                    <p:anim calcmode="lin" valueType="num">
                                      <p:cBhvr additive="base">
                                        <p:cTn id="37" dur="1000" fill="hold"/>
                                        <p:tgtEl>
                                          <p:spTgt spid="28680"/>
                                        </p:tgtEl>
                                        <p:attrNameLst>
                                          <p:attrName>ppt_x</p:attrName>
                                        </p:attrNameLst>
                                      </p:cBhvr>
                                      <p:tavLst>
                                        <p:tav tm="0">
                                          <p:val>
                                            <p:strVal val="1+#ppt_w/2"/>
                                          </p:val>
                                        </p:tav>
                                        <p:tav tm="100000">
                                          <p:val>
                                            <p:strVal val="#ppt_x"/>
                                          </p:val>
                                        </p:tav>
                                      </p:tavLst>
                                    </p:anim>
                                    <p:anim calcmode="lin" valueType="num">
                                      <p:cBhvr additive="base">
                                        <p:cTn id="38" dur="1000" fill="hold"/>
                                        <p:tgtEl>
                                          <p:spTgt spid="2868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8681"/>
                                        </p:tgtEl>
                                        <p:attrNameLst>
                                          <p:attrName>style.visibility</p:attrName>
                                        </p:attrNameLst>
                                      </p:cBhvr>
                                      <p:to>
                                        <p:strVal val="visible"/>
                                      </p:to>
                                    </p:set>
                                    <p:anim calcmode="lin" valueType="num">
                                      <p:cBhvr additive="base">
                                        <p:cTn id="43" dur="1000" fill="hold"/>
                                        <p:tgtEl>
                                          <p:spTgt spid="28681"/>
                                        </p:tgtEl>
                                        <p:attrNameLst>
                                          <p:attrName>ppt_x</p:attrName>
                                        </p:attrNameLst>
                                      </p:cBhvr>
                                      <p:tavLst>
                                        <p:tav tm="0">
                                          <p:val>
                                            <p:strVal val="1+#ppt_w/2"/>
                                          </p:val>
                                        </p:tav>
                                        <p:tav tm="100000">
                                          <p:val>
                                            <p:strVal val="#ppt_x"/>
                                          </p:val>
                                        </p:tav>
                                      </p:tavLst>
                                    </p:anim>
                                    <p:anim calcmode="lin" valueType="num">
                                      <p:cBhvr additive="base">
                                        <p:cTn id="44" dur="1000" fill="hold"/>
                                        <p:tgtEl>
                                          <p:spTgt spid="2868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8682"/>
                                        </p:tgtEl>
                                        <p:attrNameLst>
                                          <p:attrName>style.visibility</p:attrName>
                                        </p:attrNameLst>
                                      </p:cBhvr>
                                      <p:to>
                                        <p:strVal val="visible"/>
                                      </p:to>
                                    </p:set>
                                    <p:anim calcmode="lin" valueType="num">
                                      <p:cBhvr additive="base">
                                        <p:cTn id="49" dur="1000" fill="hold"/>
                                        <p:tgtEl>
                                          <p:spTgt spid="28682"/>
                                        </p:tgtEl>
                                        <p:attrNameLst>
                                          <p:attrName>ppt_x</p:attrName>
                                        </p:attrNameLst>
                                      </p:cBhvr>
                                      <p:tavLst>
                                        <p:tav tm="0">
                                          <p:val>
                                            <p:strVal val="1+#ppt_w/2"/>
                                          </p:val>
                                        </p:tav>
                                        <p:tav tm="100000">
                                          <p:val>
                                            <p:strVal val="#ppt_x"/>
                                          </p:val>
                                        </p:tav>
                                      </p:tavLst>
                                    </p:anim>
                                    <p:anim calcmode="lin" valueType="num">
                                      <p:cBhvr additive="base">
                                        <p:cTn id="50" dur="1000" fill="hold"/>
                                        <p:tgtEl>
                                          <p:spTgt spid="28682"/>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8683"/>
                                        </p:tgtEl>
                                        <p:attrNameLst>
                                          <p:attrName>style.visibility</p:attrName>
                                        </p:attrNameLst>
                                      </p:cBhvr>
                                      <p:to>
                                        <p:strVal val="visible"/>
                                      </p:to>
                                    </p:set>
                                    <p:anim calcmode="lin" valueType="num">
                                      <p:cBhvr additive="base">
                                        <p:cTn id="55" dur="1000" fill="hold"/>
                                        <p:tgtEl>
                                          <p:spTgt spid="28683"/>
                                        </p:tgtEl>
                                        <p:attrNameLst>
                                          <p:attrName>ppt_x</p:attrName>
                                        </p:attrNameLst>
                                      </p:cBhvr>
                                      <p:tavLst>
                                        <p:tav tm="0">
                                          <p:val>
                                            <p:strVal val="1+#ppt_w/2"/>
                                          </p:val>
                                        </p:tav>
                                        <p:tav tm="100000">
                                          <p:val>
                                            <p:strVal val="#ppt_x"/>
                                          </p:val>
                                        </p:tav>
                                      </p:tavLst>
                                    </p:anim>
                                    <p:anim calcmode="lin" valueType="num">
                                      <p:cBhvr additive="base">
                                        <p:cTn id="56" dur="1000" fill="hold"/>
                                        <p:tgtEl>
                                          <p:spTgt spid="28683"/>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8684"/>
                                        </p:tgtEl>
                                        <p:attrNameLst>
                                          <p:attrName>style.visibility</p:attrName>
                                        </p:attrNameLst>
                                      </p:cBhvr>
                                      <p:to>
                                        <p:strVal val="visible"/>
                                      </p:to>
                                    </p:set>
                                    <p:anim calcmode="lin" valueType="num">
                                      <p:cBhvr additive="base">
                                        <p:cTn id="61" dur="1000" fill="hold"/>
                                        <p:tgtEl>
                                          <p:spTgt spid="28684"/>
                                        </p:tgtEl>
                                        <p:attrNameLst>
                                          <p:attrName>ppt_x</p:attrName>
                                        </p:attrNameLst>
                                      </p:cBhvr>
                                      <p:tavLst>
                                        <p:tav tm="0">
                                          <p:val>
                                            <p:strVal val="1+#ppt_w/2"/>
                                          </p:val>
                                        </p:tav>
                                        <p:tav tm="100000">
                                          <p:val>
                                            <p:strVal val="#ppt_x"/>
                                          </p:val>
                                        </p:tav>
                                      </p:tavLst>
                                    </p:anim>
                                    <p:anim calcmode="lin" valueType="num">
                                      <p:cBhvr additive="base">
                                        <p:cTn id="62" dur="1000" fill="hold"/>
                                        <p:tgtEl>
                                          <p:spTgt spid="286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P spid="28677" grpId="0"/>
      <p:bldP spid="28678" grpId="0"/>
      <p:bldP spid="28679" grpId="0"/>
      <p:bldP spid="28680" grpId="0"/>
      <p:bldP spid="28681" grpId="0"/>
      <p:bldP spid="28682" grpId="0"/>
      <p:bldP spid="28683" grpId="0"/>
      <p:bldP spid="2868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smtClean="0"/>
              <a:t>#5 Anaphora</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Anaphora Definition:</a:t>
            </a:r>
            <a:endParaRPr lang="en-US" dirty="0"/>
          </a:p>
        </p:txBody>
      </p:sp>
      <p:sp>
        <p:nvSpPr>
          <p:cNvPr id="3" name="Content Placeholder 2"/>
          <p:cNvSpPr>
            <a:spLocks noGrp="1"/>
          </p:cNvSpPr>
          <p:nvPr>
            <p:ph idx="1"/>
          </p:nvPr>
        </p:nvSpPr>
        <p:spPr>
          <a:xfrm>
            <a:off x="228600" y="1600200"/>
            <a:ext cx="8458200" cy="4525963"/>
          </a:xfrm>
        </p:spPr>
        <p:txBody>
          <a:bodyPr/>
          <a:lstStyle/>
          <a:p>
            <a:r>
              <a:rPr lang="en-US" dirty="0" smtClean="0">
                <a:latin typeface="Times New Roman" pitchFamily="18" charset="0"/>
                <a:cs typeface="Times New Roman" pitchFamily="18" charset="0"/>
              </a:rPr>
              <a:t>An anaphora is the repeated use of a word or phrase in the beginning of a sentence or phrase. It can be used for emphasis, but it is also easy to overdo it, which ruins the effect of it.</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207749"/>
            <a:ext cx="65" cy="41549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333333"/>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457200" y="533400"/>
            <a:ext cx="8382000" cy="4524315"/>
          </a:xfrm>
          <a:prstGeom prst="rect">
            <a:avLst/>
          </a:prstGeom>
        </p:spPr>
        <p:txBody>
          <a:bodyPr wrap="square">
            <a:spAutoFit/>
          </a:bodyPr>
          <a:lstStyle/>
          <a:p>
            <a:pPr lvl="0" eaLnBrk="0" fontAlgn="base" hangingPunct="0">
              <a:spcBef>
                <a:spcPct val="0"/>
              </a:spcBef>
              <a:spcAft>
                <a:spcPct val="0"/>
              </a:spcAft>
            </a:pPr>
            <a:r>
              <a:rPr lang="en-US" sz="3600" dirty="0">
                <a:latin typeface="Times New Roman" pitchFamily="18" charset="0"/>
                <a:cs typeface="Times New Roman" pitchFamily="18" charset="0"/>
              </a:rPr>
              <a:t>"</a:t>
            </a:r>
            <a:r>
              <a:rPr lang="en-US" sz="3600" dirty="0">
                <a:solidFill>
                  <a:srgbClr val="FF0000"/>
                </a:solidFill>
                <a:latin typeface="Times New Roman" pitchFamily="18" charset="0"/>
                <a:cs typeface="Times New Roman" pitchFamily="18" charset="0"/>
              </a:rPr>
              <a:t>We saw</a:t>
            </a:r>
            <a:r>
              <a:rPr lang="en-US" sz="3600" dirty="0">
                <a:latin typeface="Times New Roman" pitchFamily="18" charset="0"/>
                <a:cs typeface="Times New Roman" pitchFamily="18" charset="0"/>
              </a:rPr>
              <a:t> the bruised children of these fathers clump onto our school bus, </a:t>
            </a:r>
            <a:r>
              <a:rPr lang="en-US" sz="3600" dirty="0">
                <a:solidFill>
                  <a:srgbClr val="FF0000"/>
                </a:solidFill>
                <a:latin typeface="Times New Roman" pitchFamily="18" charset="0"/>
                <a:cs typeface="Times New Roman" pitchFamily="18" charset="0"/>
              </a:rPr>
              <a:t>we saw</a:t>
            </a:r>
            <a:r>
              <a:rPr lang="en-US" sz="3600" dirty="0">
                <a:latin typeface="Times New Roman" pitchFamily="18" charset="0"/>
                <a:cs typeface="Times New Roman" pitchFamily="18" charset="0"/>
              </a:rPr>
              <a:t> the abandoned children huddle in the pews at church, </a:t>
            </a:r>
            <a:r>
              <a:rPr lang="en-US" sz="3600" dirty="0">
                <a:solidFill>
                  <a:srgbClr val="FF0000"/>
                </a:solidFill>
                <a:latin typeface="Times New Roman" pitchFamily="18" charset="0"/>
                <a:cs typeface="Times New Roman" pitchFamily="18" charset="0"/>
              </a:rPr>
              <a:t>we saw</a:t>
            </a:r>
            <a:r>
              <a:rPr lang="en-US" sz="3600" dirty="0">
                <a:latin typeface="Times New Roman" pitchFamily="18" charset="0"/>
                <a:cs typeface="Times New Roman" pitchFamily="18" charset="0"/>
              </a:rPr>
              <a:t> the stunned and battered mothers begging for help at our doors."</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(Scott Russell Sanders, </a:t>
            </a:r>
            <a:r>
              <a:rPr lang="en-US" sz="3600" u="sng" dirty="0" smtClean="0">
                <a:latin typeface="Times New Roman" pitchFamily="18" charset="0"/>
                <a:cs typeface="Times New Roman" pitchFamily="18" charset="0"/>
              </a:rPr>
              <a:t>Under the Influence,</a:t>
            </a:r>
            <a:r>
              <a:rPr lang="en-US" sz="3600" dirty="0">
                <a:latin typeface="Times New Roman" pitchFamily="18" charset="0"/>
                <a:cs typeface="Times New Roman" pitchFamily="18" charset="0"/>
              </a:rPr>
              <a:t> 1989)</a:t>
            </a:r>
          </a:p>
        </p:txBody>
      </p:sp>
    </p:spTree>
    <p:extLst>
      <p:ext uri="{BB962C8B-B14F-4D97-AF65-F5344CB8AC3E}">
        <p14:creationId xmlns:p14="http://schemas.microsoft.com/office/powerpoint/2010/main" xmlns="" val="32502562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81000" y="685800"/>
            <a:ext cx="8229600" cy="5592763"/>
          </a:xfrm>
        </p:spPr>
        <p:txBody>
          <a:bodyPr/>
          <a:lstStyle/>
          <a:p>
            <a:pPr lvl="1">
              <a:lnSpc>
                <a:spcPct val="90000"/>
              </a:lnSpc>
              <a:buFontTx/>
              <a:buNone/>
            </a:pPr>
            <a:r>
              <a:rPr lang="en-US" b="1" dirty="0">
                <a:latin typeface="Candara" pitchFamily="34" charset="0"/>
              </a:rPr>
              <a:t>“We shall</a:t>
            </a:r>
            <a:r>
              <a:rPr lang="en-US" dirty="0">
                <a:latin typeface="Candara" pitchFamily="34" charset="0"/>
              </a:rPr>
              <a:t> not flag or fail. </a:t>
            </a:r>
            <a:r>
              <a:rPr lang="en-US" b="1" dirty="0">
                <a:latin typeface="Candara" pitchFamily="34" charset="0"/>
              </a:rPr>
              <a:t>We shall</a:t>
            </a:r>
            <a:r>
              <a:rPr lang="en-US" dirty="0">
                <a:latin typeface="Candara" pitchFamily="34" charset="0"/>
              </a:rPr>
              <a:t> go on to the end. </a:t>
            </a:r>
            <a:r>
              <a:rPr lang="en-US" b="1" dirty="0">
                <a:latin typeface="Candara" pitchFamily="34" charset="0"/>
              </a:rPr>
              <a:t>We shall</a:t>
            </a:r>
            <a:r>
              <a:rPr lang="en-US" dirty="0">
                <a:latin typeface="Candara" pitchFamily="34" charset="0"/>
              </a:rPr>
              <a:t> fight in France, </a:t>
            </a:r>
            <a:r>
              <a:rPr lang="en-US" b="1" dirty="0">
                <a:latin typeface="Candara" pitchFamily="34" charset="0"/>
              </a:rPr>
              <a:t>we shall</a:t>
            </a:r>
            <a:r>
              <a:rPr lang="en-US" dirty="0">
                <a:latin typeface="Candara" pitchFamily="34" charset="0"/>
              </a:rPr>
              <a:t> fight on the seas and oceans, </a:t>
            </a:r>
            <a:r>
              <a:rPr lang="en-US" b="1" dirty="0">
                <a:latin typeface="Candara" pitchFamily="34" charset="0"/>
              </a:rPr>
              <a:t>we shall</a:t>
            </a:r>
            <a:r>
              <a:rPr lang="en-US" dirty="0">
                <a:latin typeface="Candara" pitchFamily="34" charset="0"/>
              </a:rPr>
              <a:t> fight with growing confidence and growing strength in the air, </a:t>
            </a:r>
            <a:r>
              <a:rPr lang="en-US" b="1" dirty="0">
                <a:latin typeface="Candara" pitchFamily="34" charset="0"/>
              </a:rPr>
              <a:t>we shall</a:t>
            </a:r>
            <a:r>
              <a:rPr lang="en-US" dirty="0">
                <a:latin typeface="Candara" pitchFamily="34" charset="0"/>
              </a:rPr>
              <a:t> defend our island, whatever the cost may be, </a:t>
            </a:r>
            <a:r>
              <a:rPr lang="en-US" b="1" dirty="0">
                <a:latin typeface="Candara" pitchFamily="34" charset="0"/>
              </a:rPr>
              <a:t>we shall</a:t>
            </a:r>
            <a:r>
              <a:rPr lang="en-US" dirty="0">
                <a:latin typeface="Candara" pitchFamily="34" charset="0"/>
              </a:rPr>
              <a:t> fight on the beaches, </a:t>
            </a:r>
            <a:r>
              <a:rPr lang="en-US" b="1" dirty="0">
                <a:latin typeface="Candara" pitchFamily="34" charset="0"/>
              </a:rPr>
              <a:t>we shall</a:t>
            </a:r>
            <a:r>
              <a:rPr lang="en-US" dirty="0">
                <a:latin typeface="Candara" pitchFamily="34" charset="0"/>
              </a:rPr>
              <a:t> fight on the landing grounds, </a:t>
            </a:r>
            <a:r>
              <a:rPr lang="en-US" b="1" dirty="0">
                <a:latin typeface="Candara" pitchFamily="34" charset="0"/>
              </a:rPr>
              <a:t>we shall</a:t>
            </a:r>
            <a:r>
              <a:rPr lang="en-US" dirty="0">
                <a:latin typeface="Candara" pitchFamily="34" charset="0"/>
              </a:rPr>
              <a:t> fight in the fields and in the streets, </a:t>
            </a:r>
            <a:r>
              <a:rPr lang="en-US" b="1" dirty="0">
                <a:latin typeface="Candara" pitchFamily="34" charset="0"/>
              </a:rPr>
              <a:t>we shall</a:t>
            </a:r>
            <a:r>
              <a:rPr lang="en-US" dirty="0">
                <a:latin typeface="Candara" pitchFamily="34" charset="0"/>
              </a:rPr>
              <a:t> fight in the hills. </a:t>
            </a:r>
            <a:r>
              <a:rPr lang="en-US" b="1" dirty="0">
                <a:latin typeface="Candara" pitchFamily="34" charset="0"/>
              </a:rPr>
              <a:t>We shall</a:t>
            </a:r>
            <a:r>
              <a:rPr lang="en-US" dirty="0">
                <a:latin typeface="Candara" pitchFamily="34" charset="0"/>
              </a:rPr>
              <a:t> never surrender.</a:t>
            </a:r>
            <a:r>
              <a:rPr lang="en-US" b="1" dirty="0">
                <a:latin typeface="Candara" pitchFamily="34" charset="0"/>
              </a:rPr>
              <a:t>”</a:t>
            </a:r>
          </a:p>
          <a:p>
            <a:pPr lvl="1">
              <a:lnSpc>
                <a:spcPct val="90000"/>
              </a:lnSpc>
              <a:buFontTx/>
              <a:buNone/>
            </a:pPr>
            <a:r>
              <a:rPr lang="en-US" dirty="0">
                <a:latin typeface="Candara" pitchFamily="34" charset="0"/>
              </a:rPr>
              <a:t>- Winston Churchill, World War II speech in House of Commons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0"/>
            <a:ext cx="7239000" cy="369332"/>
          </a:xfrm>
          <a:prstGeom prst="rect">
            <a:avLst/>
          </a:prstGeom>
          <a:noFill/>
        </p:spPr>
        <p:txBody>
          <a:bodyPr wrap="square" rtlCol="0">
            <a:spAutoFit/>
          </a:bodyPr>
          <a:lstStyle/>
          <a:p>
            <a:r>
              <a:rPr lang="en-US" dirty="0" smtClean="0"/>
              <a:t>https://www.youtube.com/watch?v=SMezcWFW8ss</a:t>
            </a:r>
            <a:endParaRPr lang="en-US" dirty="0"/>
          </a:p>
        </p:txBody>
      </p:sp>
      <p:sp>
        <p:nvSpPr>
          <p:cNvPr id="3" name="TextBox 2"/>
          <p:cNvSpPr txBox="1"/>
          <p:nvPr/>
        </p:nvSpPr>
        <p:spPr>
          <a:xfrm>
            <a:off x="1295400" y="533400"/>
            <a:ext cx="6858000" cy="1754326"/>
          </a:xfrm>
          <a:prstGeom prst="rect">
            <a:avLst/>
          </a:prstGeom>
          <a:noFill/>
        </p:spPr>
        <p:txBody>
          <a:bodyPr wrap="square" rtlCol="0">
            <a:spAutoFit/>
          </a:bodyPr>
          <a:lstStyle/>
          <a:p>
            <a:r>
              <a:rPr lang="en-US" sz="3600" dirty="0" smtClean="0"/>
              <a:t>Watch the following video. You can easily hear how anaphora is used even in political speeches.</a:t>
            </a: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914400" y="685800"/>
            <a:ext cx="7315200" cy="2862263"/>
          </a:xfrm>
          <a:prstGeom prst="rect">
            <a:avLst/>
          </a:prstGeom>
          <a:noFill/>
          <a:ln w="9525">
            <a:noFill/>
            <a:miter lim="800000"/>
            <a:headEnd/>
            <a:tailEnd/>
          </a:ln>
        </p:spPr>
        <p:txBody>
          <a:bodyPr>
            <a:spAutoFit/>
          </a:bodyPr>
          <a:lstStyle/>
          <a:p>
            <a:r>
              <a:rPr lang="en-US" sz="6000"/>
              <a:t>The old Cherokee simply replied, </a:t>
            </a:r>
          </a:p>
          <a:p>
            <a:r>
              <a:rPr lang="en-US" sz="6000"/>
              <a:t>"The one you feed."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914400" y="762000"/>
            <a:ext cx="7391400" cy="3416300"/>
          </a:xfrm>
          <a:prstGeom prst="rect">
            <a:avLst/>
          </a:prstGeom>
          <a:noFill/>
          <a:ln w="9525">
            <a:noFill/>
            <a:miter lim="800000"/>
            <a:headEnd/>
            <a:tailEnd/>
          </a:ln>
        </p:spPr>
        <p:txBody>
          <a:bodyPr>
            <a:spAutoFit/>
          </a:bodyPr>
          <a:lstStyle/>
          <a:p>
            <a:r>
              <a:rPr lang="en-US" sz="7200"/>
              <a:t>How is the story of the two wolves an allegory?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90600"/>
            <a:ext cx="9144000" cy="5416868"/>
          </a:xfrm>
          <a:prstGeom prst="rect">
            <a:avLst/>
          </a:prstGeom>
          <a:noFill/>
        </p:spPr>
        <p:txBody>
          <a:bodyPr wrap="square" rtlCol="0">
            <a:spAutoFit/>
          </a:bodyPr>
          <a:lstStyle/>
          <a:p>
            <a:pPr algn="ctr"/>
            <a:r>
              <a:rPr lang="en-US" sz="4400" dirty="0" smtClean="0"/>
              <a:t>The story is an allegory because</a:t>
            </a:r>
          </a:p>
          <a:p>
            <a:pPr algn="ctr"/>
            <a:endParaRPr lang="en-US" dirty="0"/>
          </a:p>
          <a:p>
            <a:pPr algn="ctr"/>
            <a:r>
              <a:rPr lang="en-US" sz="3200" dirty="0" smtClean="0"/>
              <a:t>The story is not about wolves….at all.</a:t>
            </a:r>
          </a:p>
          <a:p>
            <a:endParaRPr lang="en-US" dirty="0" smtClean="0"/>
          </a:p>
          <a:p>
            <a:endParaRPr lang="en-US" dirty="0"/>
          </a:p>
          <a:p>
            <a:r>
              <a:rPr lang="en-US" sz="2400" b="1" dirty="0" smtClean="0"/>
              <a:t>Wolf #1</a:t>
            </a:r>
            <a:r>
              <a:rPr lang="en-US" sz="2400" dirty="0" smtClean="0"/>
              <a:t>=</a:t>
            </a:r>
            <a:r>
              <a:rPr lang="en-US" sz="2400" dirty="0" smtClean="0"/>
              <a:t> is anger, envy, jealousy, sorrow, regret, greed, arrogance, self-pity, guilt, resentment, inferiority, lies, false pride, superiority, and ego</a:t>
            </a:r>
          </a:p>
          <a:p>
            <a:endParaRPr lang="en-US" sz="2400" dirty="0"/>
          </a:p>
          <a:p>
            <a:r>
              <a:rPr lang="en-US" sz="2400" b="1" dirty="0" smtClean="0"/>
              <a:t>Wolf #2</a:t>
            </a:r>
            <a:r>
              <a:rPr lang="en-US" sz="2400" dirty="0" smtClean="0"/>
              <a:t>=</a:t>
            </a:r>
            <a:r>
              <a:rPr lang="en-US" sz="2400" dirty="0" smtClean="0"/>
              <a:t> joy, peace, love, hope, serenity, humility, kindness, benevolence, empathy, generosity, truth, compassion, and faith</a:t>
            </a:r>
          </a:p>
          <a:p>
            <a:endParaRPr lang="en-US" sz="2400" dirty="0"/>
          </a:p>
          <a:p>
            <a:r>
              <a:rPr lang="en-US" sz="2400" b="1" dirty="0" smtClean="0"/>
              <a:t>What lesson is learned?</a:t>
            </a:r>
          </a:p>
          <a:p>
            <a:r>
              <a:rPr lang="en-US" sz="2400" b="1" dirty="0" smtClean="0"/>
              <a:t>Who we are is a CHOICE. </a:t>
            </a:r>
            <a:endParaRPr lang="en-US" sz="2400" b="1"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2963</Words>
  <Application>Microsoft Office PowerPoint</Application>
  <PresentationFormat>On-screen Show (4:3)</PresentationFormat>
  <Paragraphs>243</Paragraphs>
  <Slides>67</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67</vt:i4>
      </vt:variant>
    </vt:vector>
  </HeadingPairs>
  <TitlesOfParts>
    <vt:vector size="70" baseType="lpstr">
      <vt:lpstr>Arial</vt:lpstr>
      <vt:lpstr>Calibri</vt:lpstr>
      <vt:lpstr>Default Design</vt:lpstr>
      <vt:lpstr>#1: Allegory</vt:lpstr>
      <vt:lpstr>Allegory Definitions Write Down The 2 That Make The Most Sense To You</vt:lpstr>
      <vt:lpstr>   Allegory Example #1:  TWO WOLVES    </vt:lpstr>
      <vt:lpstr>Slide 4</vt:lpstr>
      <vt:lpstr>Slide 5</vt:lpstr>
      <vt:lpstr>Slide 6</vt:lpstr>
      <vt:lpstr>Slide 7</vt:lpstr>
      <vt:lpstr>Slide 8</vt:lpstr>
      <vt:lpstr>Slide 9</vt:lpstr>
      <vt:lpstr> Aesop's fables are examples of simple allegories, such as:  The Ant and the Grasshopper - the grasshopper fails to provide for the winter while wasting time mocking the ant.  The Dog and his Shadow - where the dog sees his reflection in a stream, and thinks the "other dog" has a larger piece of meat. He drops the one he's holding to grab it, and loses the meat in the water. </vt:lpstr>
      <vt:lpstr>The Tortoise and the Hare</vt:lpstr>
      <vt:lpstr>The Tortoise and the Hare continued…</vt:lpstr>
      <vt:lpstr>The blindfolded figure with scales  is an allegory of justice. </vt:lpstr>
      <vt:lpstr>Slide 14</vt:lpstr>
      <vt:lpstr>Slide 15</vt:lpstr>
      <vt:lpstr>#2 Alliteration</vt:lpstr>
      <vt:lpstr>    Alliteration Definition:  Alliteration is a form of figurative language when a group of words has the same beginning sound.  </vt:lpstr>
      <vt:lpstr>Greg gave Gretta grapes from grandma’s.</vt:lpstr>
      <vt:lpstr>Sallie Sue sang songs to Susie on the seashore.</vt:lpstr>
      <vt:lpstr>Peter paid Pedro five pesos for the pencils.</vt:lpstr>
      <vt:lpstr>Tanya took ten tomatoes to Tito on Tuesday.</vt:lpstr>
      <vt:lpstr>Lacey Lui loved her lucky laces.</vt:lpstr>
      <vt:lpstr>Slide 23</vt:lpstr>
      <vt:lpstr>Slide 24</vt:lpstr>
      <vt:lpstr>Slide 25</vt:lpstr>
      <vt:lpstr>Slide 26</vt:lpstr>
      <vt:lpstr>Slide 27</vt:lpstr>
      <vt:lpstr>Slide 28</vt:lpstr>
      <vt:lpstr>#3 Allusions</vt:lpstr>
      <vt:lpstr>Allusion Definition:</vt:lpstr>
      <vt:lpstr>Why do authors use allusions?</vt:lpstr>
      <vt:lpstr>Allusion “Problems” </vt:lpstr>
      <vt:lpstr>Allusion “Problems” </vt:lpstr>
      <vt:lpstr>Purpose of Allusions</vt:lpstr>
      <vt:lpstr>Allusion Examples</vt:lpstr>
      <vt:lpstr>Allusion Example (Art to Film)</vt:lpstr>
      <vt:lpstr>Allusions Example (TV to Film)</vt:lpstr>
      <vt:lpstr>   Family Guy/The Shining   </vt:lpstr>
      <vt:lpstr>Allusions Example (Film to Film)</vt:lpstr>
      <vt:lpstr>Allusion Example (Poem to Book)</vt:lpstr>
      <vt:lpstr>Most Popular Allusions</vt:lpstr>
      <vt:lpstr>Shakespeare Allusion (Movie to Play)</vt:lpstr>
      <vt:lpstr>Romeo and Juliet Song Allusions</vt:lpstr>
      <vt:lpstr>Mythology Allusions</vt:lpstr>
      <vt:lpstr>Mythology Allusions</vt:lpstr>
      <vt:lpstr>#3 Ambiguity</vt:lpstr>
      <vt:lpstr>Ambiguity Definition:</vt:lpstr>
      <vt:lpstr>Why do authors use ambiguity?</vt:lpstr>
      <vt:lpstr>Excerpt from Catcher in the Rye</vt:lpstr>
      <vt:lpstr>Explanation</vt:lpstr>
      <vt:lpstr>Lewis Carroll’s Alice in Wonderland</vt:lpstr>
      <vt:lpstr>What is ambiguous about these sentences?</vt:lpstr>
      <vt:lpstr>Ambiguity Practice</vt:lpstr>
      <vt:lpstr>Slide 54</vt:lpstr>
      <vt:lpstr>Slide 55</vt:lpstr>
      <vt:lpstr>Slide 56</vt:lpstr>
      <vt:lpstr>#4 Analogies</vt:lpstr>
      <vt:lpstr>Analogy Definition:</vt:lpstr>
      <vt:lpstr>Many Different Types of Analogies </vt:lpstr>
      <vt:lpstr>Guidelines to solve analogies</vt:lpstr>
      <vt:lpstr>Model and Practice</vt:lpstr>
      <vt:lpstr>Model and Practice</vt:lpstr>
      <vt:lpstr>#5 Anaphora</vt:lpstr>
      <vt:lpstr>Anaphora Definition:</vt:lpstr>
      <vt:lpstr>Slide 65</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ALLEGORY</dc:title>
  <dc:creator>Carol</dc:creator>
  <cp:lastModifiedBy>Windows User</cp:lastModifiedBy>
  <cp:revision>38</cp:revision>
  <cp:lastPrinted>2013-04-20T20:09:12Z</cp:lastPrinted>
  <dcterms:created xsi:type="dcterms:W3CDTF">2010-05-25T02:21:42Z</dcterms:created>
  <dcterms:modified xsi:type="dcterms:W3CDTF">2015-11-18T23:54:14Z</dcterms:modified>
</cp:coreProperties>
</file>