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281A"/>
    <a:srgbClr val="9C4730"/>
    <a:srgbClr val="006699"/>
    <a:srgbClr val="1A50B2"/>
    <a:srgbClr val="2290AA"/>
    <a:srgbClr val="000000"/>
    <a:srgbClr val="0099CC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580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0C16E-C24D-483F-81EB-4BA9522134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8B644-0439-48A8-B975-15B2E5AAA6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0AA56-D5E8-47F7-A6A5-82A078BFA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E2F281-6976-4B78-B9B5-D0D99A9FA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F1450D-6B9C-4F45-A2FC-F27B9EB54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94648E-8F33-4FF1-BAA8-634499800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AAC1B-CB20-4C0C-8806-F82BA2F189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696F2-EFFC-4B38-B4FC-E123E204F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03FEC-8461-4B77-AD94-760A9660BA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C8999-A031-4F6C-B9CE-C3DB883583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357C-D9F2-46E5-8574-4DBE5430E3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5EA8B-E438-4F26-BD50-6CC30101E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9FAA3-C3C3-4F70-A9CC-D08BF591F8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27DA5-5FE4-4B1A-AE70-CFA14D5415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823E0A-AF30-4AE7-AEB8-D7078B31CD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2365375"/>
          </a:xfrm>
        </p:spPr>
        <p:txBody>
          <a:bodyPr/>
          <a:lstStyle/>
          <a:p>
            <a:r>
              <a:rPr lang="en-US" sz="4000">
                <a:latin typeface="OldDreadfulNo7 BT" pitchFamily="82" charset="0"/>
              </a:rPr>
              <a:t/>
            </a:r>
            <a:br>
              <a:rPr lang="en-US" sz="4000">
                <a:latin typeface="OldDreadfulNo7 BT" pitchFamily="82" charset="0"/>
              </a:rPr>
            </a:br>
            <a:r>
              <a:rPr lang="en-US" sz="4000">
                <a:latin typeface="OldDreadfulNo7 BT" pitchFamily="82" charset="0"/>
              </a:rPr>
              <a:t/>
            </a:r>
            <a:br>
              <a:rPr lang="en-US" sz="4000">
                <a:latin typeface="OldDreadfulNo7 BT" pitchFamily="82" charset="0"/>
              </a:rPr>
            </a:br>
            <a:r>
              <a:rPr lang="en-US" sz="4000">
                <a:latin typeface="OldDreadfulNo7 BT" pitchFamily="82" charset="0"/>
              </a:rPr>
              <a:t/>
            </a:r>
            <a:br>
              <a:rPr lang="en-US" sz="4000">
                <a:latin typeface="OldDreadfulNo7 BT" pitchFamily="82" charset="0"/>
              </a:rPr>
            </a:br>
            <a:r>
              <a:rPr lang="en-US" sz="4000">
                <a:latin typeface="Jokerman" pitchFamily="82" charset="0"/>
              </a:rPr>
              <a:t>Lord of the Flies</a:t>
            </a:r>
            <a:r>
              <a:rPr lang="en-US" sz="4000" b="1">
                <a:latin typeface="Jokerman" pitchFamily="82" charset="0"/>
              </a:rPr>
              <a:t/>
            </a:r>
            <a:br>
              <a:rPr lang="en-US" sz="4000" b="1">
                <a:latin typeface="Jokerman" pitchFamily="82" charset="0"/>
              </a:rPr>
            </a:br>
            <a:r>
              <a:rPr lang="en-US" sz="4000">
                <a:latin typeface="Jokerman" pitchFamily="82" charset="0"/>
              </a:rPr>
              <a:t>1954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2514600"/>
          </a:xfrm>
        </p:spPr>
        <p:txBody>
          <a:bodyPr/>
          <a:lstStyle/>
          <a:p>
            <a:endParaRPr lang="en-US">
              <a:latin typeface="Orange LET" pitchFamily="2" charset="0"/>
            </a:endParaRPr>
          </a:p>
          <a:p>
            <a:endParaRPr lang="en-US">
              <a:latin typeface="Orange LET" pitchFamily="2" charset="0"/>
            </a:endParaRPr>
          </a:p>
          <a:p>
            <a:r>
              <a:rPr lang="en-US">
                <a:latin typeface="Chiller" pitchFamily="82" charset="0"/>
              </a:rPr>
              <a:t>Introduction and Background</a:t>
            </a:r>
          </a:p>
        </p:txBody>
      </p:sp>
      <p:pic>
        <p:nvPicPr>
          <p:cNvPr id="2053" name="Picture 5" descr="golding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0"/>
            <a:ext cx="1822450" cy="2895600"/>
          </a:xfrm>
          <a:prstGeom prst="rect">
            <a:avLst/>
          </a:prstGeom>
          <a:noFill/>
        </p:spPr>
      </p:pic>
      <p:pic>
        <p:nvPicPr>
          <p:cNvPr id="2054" name="Picture 6" descr="lotfsim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28600"/>
            <a:ext cx="2085975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latin typeface="Engravers MT" pitchFamily="18" charset="0"/>
              </a:rPr>
              <a:t>TERMS to REMEMBER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Viner Hand ITC" pitchFamily="66" charset="0"/>
              </a:rPr>
              <a:t>Microcosm = A small world that represents the world at large</a:t>
            </a:r>
          </a:p>
          <a:p>
            <a:pPr>
              <a:buFontTx/>
              <a:buNone/>
            </a:pPr>
            <a:endParaRPr lang="en-US" sz="2800" b="1">
              <a:solidFill>
                <a:srgbClr val="000000"/>
              </a:solidFill>
              <a:latin typeface="Viner Hand ITC" pitchFamily="66" charset="0"/>
            </a:endParaRPr>
          </a:p>
          <a:p>
            <a:pPr>
              <a:buFontTx/>
              <a:buNone/>
            </a:pPr>
            <a:endParaRPr lang="en-US" sz="2800" b="1">
              <a:solidFill>
                <a:srgbClr val="000000"/>
              </a:solidFill>
              <a:latin typeface="Viner Hand ITC" pitchFamily="66" charset="0"/>
            </a:endParaRPr>
          </a:p>
          <a:p>
            <a:r>
              <a:rPr lang="en-US" sz="2800" b="1">
                <a:solidFill>
                  <a:schemeClr val="bg1"/>
                </a:solidFill>
                <a:latin typeface="Viner Hand ITC" pitchFamily="66" charset="0"/>
              </a:rPr>
              <a:t>Edenic =</a:t>
            </a:r>
            <a:r>
              <a:rPr lang="en-US" sz="2800" b="1">
                <a:solidFill>
                  <a:srgbClr val="000000"/>
                </a:solidFill>
                <a:latin typeface="Viner Hand ITC" pitchFamily="66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Viner Hand ITC" pitchFamily="66" charset="0"/>
              </a:rPr>
              <a:t>Eden like, paradise like, a setting that has not yet been spoiled by man</a:t>
            </a:r>
          </a:p>
        </p:txBody>
      </p:sp>
      <p:pic>
        <p:nvPicPr>
          <p:cNvPr id="90117" name="Picture 5" descr="eden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10200" y="3962400"/>
            <a:ext cx="2362200" cy="1897063"/>
          </a:xfrm>
          <a:noFill/>
          <a:ln/>
        </p:spPr>
      </p:pic>
      <p:pic>
        <p:nvPicPr>
          <p:cNvPr id="90119" name="Picture 7" descr="small world2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1524000"/>
            <a:ext cx="2343150" cy="1546225"/>
          </a:xfrm>
          <a:noFill/>
          <a:ln/>
        </p:spPr>
      </p:pic>
    </p:spTree>
  </p:cSld>
  <p:clrMapOvr>
    <a:masterClrMapping/>
  </p:clrMapOvr>
  <p:transition spd="slow" advClick="0" advTm="20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Jokerman" pitchFamily="82" charset="0"/>
              </a:rPr>
              <a:t>Character Analysis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Harrington" pitchFamily="82" charset="0"/>
              </a:rPr>
              <a:t>Ralph ~ Main character described as “fair haired,” having “broad shoulders…[like a] boxer’s,” and has a face that “proclaims no devil”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Harrington" pitchFamily="82" charset="0"/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Harrington" pitchFamily="82" charset="0"/>
              </a:rPr>
              <a:t>Committed to civilization and morality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latin typeface="Harrington" pitchFamily="82" charset="0"/>
              </a:rPr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solidFill>
                  <a:schemeClr val="bg1"/>
                </a:solidFill>
                <a:latin typeface="Harrington" pitchFamily="82" charset="0"/>
              </a:rPr>
              <a:t>Translation = GOOD</a:t>
            </a:r>
          </a:p>
        </p:txBody>
      </p:sp>
      <p:pic>
        <p:nvPicPr>
          <p:cNvPr id="101383" name="Picture 7" descr="knight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38800" y="1981200"/>
            <a:ext cx="2792413" cy="4038600"/>
          </a:xfrm>
          <a:noFill/>
          <a:ln/>
        </p:spPr>
      </p:pic>
    </p:spTree>
  </p:cSld>
  <p:clrMapOvr>
    <a:masterClrMapping/>
  </p:clrMapOvr>
  <p:transition spd="slow" advClick="0" advTm="2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13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13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13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013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/>
      <p:bldP spid="10138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Jokerman" pitchFamily="82" charset="0"/>
              </a:rPr>
              <a:t>Character Analysis</a:t>
            </a:r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sz="2800">
                <a:solidFill>
                  <a:schemeClr val="bg1"/>
                </a:solidFill>
                <a:latin typeface="Rockwell Extra Bold" pitchFamily="18" charset="0"/>
              </a:rPr>
              <a:t>Piggy \ Described as “fat,” “intellectual,” asthmatic, and needs glasses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  <a:latin typeface="Rockwell Extra Bold" pitchFamily="18" charset="0"/>
              </a:rPr>
              <a:t>   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  <a:latin typeface="Rockwell Extra Bold" pitchFamily="18" charset="0"/>
              </a:rPr>
              <a:t>   Represents scientific, rational side of civilization, and social order </a:t>
            </a:r>
          </a:p>
          <a:p>
            <a:pPr>
              <a:buFontTx/>
              <a:buNone/>
            </a:pPr>
            <a:endParaRPr lang="en-US" sz="2800">
              <a:solidFill>
                <a:schemeClr val="bg1"/>
              </a:solidFill>
              <a:latin typeface="Rockwell Extra Bold" pitchFamily="18" charset="0"/>
            </a:endParaRPr>
          </a:p>
          <a:p>
            <a:pPr>
              <a:buFontTx/>
              <a:buNone/>
            </a:pPr>
            <a:r>
              <a:rPr lang="en-US" sz="2800">
                <a:latin typeface="La Bamba LET" pitchFamily="2" charset="0"/>
              </a:rPr>
              <a:t>   </a:t>
            </a:r>
          </a:p>
        </p:txBody>
      </p:sp>
      <p:pic>
        <p:nvPicPr>
          <p:cNvPr id="104455" name="Picture 7" descr="rational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2286000"/>
            <a:ext cx="2543175" cy="3648075"/>
          </a:xfrm>
          <a:noFill/>
          <a:ln/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4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44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44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44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/>
      <p:bldP spid="10445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Jokerman" pitchFamily="82" charset="0"/>
              </a:rPr>
              <a:t>Character Analysis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chemeClr val="bg1"/>
                </a:solidFill>
                <a:latin typeface="Chiller" pitchFamily="82" charset="0"/>
              </a:rPr>
              <a:t>Jack</a:t>
            </a:r>
            <a:r>
              <a:rPr lang="en-US" sz="2400">
                <a:solidFill>
                  <a:schemeClr val="bg1"/>
                </a:solidFill>
                <a:latin typeface="Chiller" pitchFamily="82" charset="0"/>
              </a:rPr>
              <a:t> ~ </a:t>
            </a:r>
            <a:r>
              <a:rPr lang="en-US">
                <a:solidFill>
                  <a:schemeClr val="bg1"/>
                </a:solidFill>
                <a:latin typeface="Chiller" pitchFamily="82" charset="0"/>
              </a:rPr>
              <a:t>Described as having red hair, wears black with a snake clasp, ugly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chemeClr val="bg1"/>
                </a:solidFill>
                <a:latin typeface="Chiller" pitchFamily="82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latin typeface="Chiller" pitchFamily="82" charset="0"/>
              </a:rPr>
              <a:t>	Cruel and manipulative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latin typeface="Chiller" pitchFamily="82" charset="0"/>
              </a:rPr>
              <a:t>	Represents our savage instincts played</a:t>
            </a:r>
            <a:r>
              <a:rPr lang="en-US">
                <a:latin typeface="Chiller" pitchFamily="82" charset="0"/>
              </a:rPr>
              <a:t> </a:t>
            </a:r>
            <a:r>
              <a:rPr lang="en-US">
                <a:solidFill>
                  <a:schemeClr val="bg1"/>
                </a:solidFill>
                <a:latin typeface="Chiller" pitchFamily="82" charset="0"/>
              </a:rPr>
              <a:t>out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>
              <a:solidFill>
                <a:schemeClr val="bg1"/>
              </a:solidFill>
              <a:latin typeface="Chiller" pitchFamily="82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chemeClr val="bg1"/>
                </a:solidFill>
                <a:latin typeface="Chiller" pitchFamily="82" charset="0"/>
              </a:rPr>
              <a:t>	EVIL</a:t>
            </a:r>
            <a:endParaRPr lang="en-US" sz="3600" b="1">
              <a:solidFill>
                <a:schemeClr val="bg1"/>
              </a:solidFill>
              <a:latin typeface="Chiller" pitchFamily="82" charset="0"/>
            </a:endParaRP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2400"/>
          </a:p>
        </p:txBody>
      </p:sp>
      <p:pic>
        <p:nvPicPr>
          <p:cNvPr id="108549" name="Picture 5" descr="j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447800"/>
            <a:ext cx="4114800" cy="4800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  <p:bldP spid="10854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Jokerman" pitchFamily="82" charset="0"/>
              </a:rPr>
              <a:t>Character Analysis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Chiller" pitchFamily="82" charset="0"/>
              </a:rPr>
              <a:t>Simon ~ Described as a skinny, vivid little boy, who “meditates;” and he faints, which some cultures have believed is a sign of connecting with the spiritual world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Chiller" pitchFamily="82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Chiller" pitchFamily="82" charset="0"/>
              </a:rPr>
              <a:t>	</a:t>
            </a:r>
            <a:r>
              <a:rPr lang="en-US" b="1">
                <a:solidFill>
                  <a:schemeClr val="bg1"/>
                </a:solidFill>
                <a:latin typeface="Chiller" pitchFamily="82" charset="0"/>
              </a:rPr>
              <a:t>Seems to be connected with nature, and he has an innate, spiritual goodness</a:t>
            </a:r>
            <a:r>
              <a:rPr lang="en-US">
                <a:latin typeface="Chiller" pitchFamily="82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Chiller" pitchFamily="82" charset="0"/>
              </a:rPr>
              <a:t>	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2400"/>
          </a:p>
        </p:txBody>
      </p:sp>
      <p:pic>
        <p:nvPicPr>
          <p:cNvPr id="109573" name="Picture 5" descr="simon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2479675" cy="33813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build="p"/>
      <p:bldP spid="10957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Jokerman" pitchFamily="82" charset="0"/>
              </a:rPr>
              <a:t>Character Analysis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4000">
                <a:latin typeface="Matura MT Script Capitals" pitchFamily="66" charset="0"/>
              </a:rPr>
              <a:t>Roger ~ “</a:t>
            </a:r>
            <a:r>
              <a:rPr lang="en-US">
                <a:latin typeface="Matura MT Script Capitals" pitchFamily="66" charset="0"/>
              </a:rPr>
              <a:t>Silent” and sadistic</a:t>
            </a:r>
          </a:p>
          <a:p>
            <a:pPr>
              <a:buFontTx/>
              <a:buNone/>
            </a:pPr>
            <a:r>
              <a:rPr lang="en-US" sz="4000">
                <a:latin typeface="Matura MT Script Capitals" pitchFamily="66" charset="0"/>
              </a:rPr>
              <a:t>	</a:t>
            </a:r>
            <a:r>
              <a:rPr lang="en-US">
                <a:latin typeface="Matura MT Script Capitals" pitchFamily="66" charset="0"/>
              </a:rPr>
              <a:t>Targets the “littluns”</a:t>
            </a:r>
          </a:p>
          <a:p>
            <a:pPr>
              <a:buFontTx/>
              <a:buNone/>
            </a:pPr>
            <a:r>
              <a:rPr lang="en-US">
                <a:latin typeface="Matura MT Script Capitals" pitchFamily="66" charset="0"/>
              </a:rPr>
              <a:t>	The only one to premeditate </a:t>
            </a:r>
            <a:r>
              <a:rPr lang="en-US" u="sng">
                <a:latin typeface="Matura MT Script Capitals" pitchFamily="66" charset="0"/>
              </a:rPr>
              <a:t>murder</a:t>
            </a:r>
            <a:endParaRPr lang="en-US">
              <a:latin typeface="Matura MT Script Capitals" pitchFamily="66" charset="0"/>
            </a:endParaRPr>
          </a:p>
          <a:p>
            <a:pPr>
              <a:buFontTx/>
              <a:buNone/>
            </a:pPr>
            <a:r>
              <a:rPr lang="en-US">
                <a:latin typeface="Matura MT Script Capitals" pitchFamily="66" charset="0"/>
              </a:rPr>
              <a:t>	Kills without conscience</a:t>
            </a:r>
            <a:endParaRPr lang="en-US" sz="4000" u="sng">
              <a:latin typeface="Matura MT Script Capitals" pitchFamily="66" charset="0"/>
            </a:endParaRPr>
          </a:p>
          <a:p>
            <a:pPr>
              <a:buFontTx/>
              <a:buNone/>
            </a:pPr>
            <a:r>
              <a:rPr lang="en-US">
                <a:latin typeface="Matura MT Script Capitals" pitchFamily="66" charset="0"/>
              </a:rPr>
              <a:t>	Pure evil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/>
          </a:p>
        </p:txBody>
      </p:sp>
      <p:pic>
        <p:nvPicPr>
          <p:cNvPr id="110597" name="Picture 5" descr="rog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1000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5" grpId="0" build="p"/>
      <p:bldP spid="11059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Jokerman" pitchFamily="82" charset="0"/>
              </a:rPr>
              <a:t>Character Analysis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411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latin typeface="Papyrus" pitchFamily="66" charset="0"/>
              </a:rPr>
              <a:t>Sam and Eric (Samneric) ~ Twins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Papyrus" pitchFamily="66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Papyrus" pitchFamily="66" charset="0"/>
              </a:rPr>
              <a:t>	Described as barely having enough skin to cover both, bullet-headed, and they finish each other’s sentences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Papyrus" pitchFamily="66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Papyrus" pitchFamily="66" charset="0"/>
              </a:rPr>
              <a:t>	The last to remain loyal to Ralph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Papyrus" pitchFamily="66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Papyrus" pitchFamily="66" charset="0"/>
              </a:rPr>
              <a:t>	Represent the tug-of-war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latin typeface="Papyrus" pitchFamily="66" charset="0"/>
              </a:rPr>
              <a:t>	within us to remain good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en-US" sz="2400"/>
          </a:p>
        </p:txBody>
      </p:sp>
      <p:pic>
        <p:nvPicPr>
          <p:cNvPr id="111621" name="Picture 5" descr="sam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4048125" cy="4495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5000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1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build="p"/>
      <p:bldP spid="11162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  <a:latin typeface="Jokerman" pitchFamily="82" charset="0"/>
              </a:rPr>
              <a:t>Character Analysis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>
                <a:latin typeface="Snap ITC" pitchFamily="82" charset="0"/>
              </a:rPr>
              <a:t>“Littluns” ~ The younger kids </a:t>
            </a:r>
          </a:p>
          <a:p>
            <a:pPr>
              <a:buFontTx/>
              <a:buNone/>
            </a:pPr>
            <a:r>
              <a:rPr lang="en-US" sz="2400">
                <a:latin typeface="Snap ITC" pitchFamily="82" charset="0"/>
              </a:rPr>
              <a:t>	</a:t>
            </a:r>
          </a:p>
          <a:p>
            <a:pPr>
              <a:buFontTx/>
              <a:buNone/>
            </a:pPr>
            <a:r>
              <a:rPr lang="en-US" sz="2400">
                <a:latin typeface="Snap ITC" pitchFamily="82" charset="0"/>
              </a:rPr>
              <a:t>	Represent the common folk, who easily follow the lead of others into savagery when there is no enforced structure in society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2400"/>
          </a:p>
        </p:txBody>
      </p:sp>
      <p:pic>
        <p:nvPicPr>
          <p:cNvPr id="112645" name="Picture 5" descr="tribe_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714750" cy="37147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2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6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/>
      <p:bldP spid="112643" grpId="0" build="p"/>
      <p:bldP spid="11264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-228600"/>
            <a:ext cx="7772400" cy="1470025"/>
          </a:xfrm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  <a:latin typeface="Algerian" pitchFamily="82" charset="0"/>
              </a:rPr>
              <a:t>Title Translation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066800"/>
            <a:ext cx="8305800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>
                <a:solidFill>
                  <a:schemeClr val="bg1"/>
                </a:solidFill>
                <a:latin typeface="Bradley Hand ITC" pitchFamily="66" charset="0"/>
              </a:rPr>
              <a:t>“Beelzebub” a Hebrew word for</a:t>
            </a:r>
          </a:p>
          <a:p>
            <a:pPr>
              <a:lnSpc>
                <a:spcPct val="90000"/>
              </a:lnSpc>
            </a:pPr>
            <a:r>
              <a:rPr lang="en-US" sz="3600" b="1">
                <a:solidFill>
                  <a:schemeClr val="bg1"/>
                </a:solidFill>
                <a:latin typeface="Bradley Hand ITC" pitchFamily="66" charset="0"/>
              </a:rPr>
              <a:t>LUCIFER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Bradley Hand ITC" pitchFamily="66" charset="0"/>
              </a:rPr>
              <a:t>However, the literal translation of “Beelzebub”</a:t>
            </a:r>
          </a:p>
          <a:p>
            <a:pPr>
              <a:lnSpc>
                <a:spcPct val="90000"/>
              </a:lnSpc>
            </a:pPr>
            <a:r>
              <a:rPr lang="en-US" b="1">
                <a:solidFill>
                  <a:schemeClr val="bg1"/>
                </a:solidFill>
                <a:latin typeface="Bradley Hand ITC" pitchFamily="66" charset="0"/>
              </a:rPr>
              <a:t>into English is LORD OF THE FLIES</a:t>
            </a:r>
          </a:p>
          <a:p>
            <a:pPr>
              <a:lnSpc>
                <a:spcPct val="90000"/>
              </a:lnSpc>
            </a:pPr>
            <a:endParaRPr lang="en-US" sz="3600" b="1">
              <a:solidFill>
                <a:schemeClr val="bg1"/>
              </a:solidFill>
              <a:latin typeface="Bradley Hand ITC" pitchFamily="66" charset="0"/>
            </a:endParaRPr>
          </a:p>
        </p:txBody>
      </p:sp>
      <p:pic>
        <p:nvPicPr>
          <p:cNvPr id="3080" name="Picture 8" descr="beelzebu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1504950" cy="2628900"/>
          </a:xfrm>
          <a:prstGeom prst="rect">
            <a:avLst/>
          </a:prstGeom>
          <a:noFill/>
        </p:spPr>
      </p:pic>
      <p:pic>
        <p:nvPicPr>
          <p:cNvPr id="3081" name="Picture 9" descr="beelzebub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505200"/>
            <a:ext cx="1658938" cy="3200400"/>
          </a:xfrm>
          <a:prstGeom prst="rect">
            <a:avLst/>
          </a:prstGeom>
          <a:noFill/>
        </p:spPr>
      </p:pic>
      <p:pic>
        <p:nvPicPr>
          <p:cNvPr id="3082" name="Picture 10" descr="beelzebub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810000"/>
            <a:ext cx="2125663" cy="2667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20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/>
          <a:lstStyle/>
          <a:p>
            <a:r>
              <a:rPr lang="en-US">
                <a:latin typeface="Calligraph421 BT" pitchFamily="66" charset="0"/>
              </a:rPr>
              <a:t>L.O.T.F Author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95400"/>
            <a:ext cx="6400800" cy="1752600"/>
          </a:xfrm>
        </p:spPr>
        <p:txBody>
          <a:bodyPr/>
          <a:lstStyle/>
          <a:p>
            <a:r>
              <a:rPr lang="en-US">
                <a:latin typeface="Calligraph421 BT" pitchFamily="66" charset="0"/>
              </a:rPr>
              <a:t>William Golding</a:t>
            </a:r>
          </a:p>
          <a:p>
            <a:r>
              <a:rPr lang="en-US">
                <a:latin typeface="Calligraph421 BT" pitchFamily="66" charset="0"/>
              </a:rPr>
              <a:t>Born in Britain</a:t>
            </a:r>
          </a:p>
          <a:p>
            <a:r>
              <a:rPr lang="en-US">
                <a:latin typeface="Calligraph421 BT" pitchFamily="66" charset="0"/>
              </a:rPr>
              <a:t>1911-1993</a:t>
            </a:r>
          </a:p>
        </p:txBody>
      </p:sp>
      <p:pic>
        <p:nvPicPr>
          <p:cNvPr id="8197" name="Picture 5" descr="golding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200400"/>
            <a:ext cx="2530475" cy="326707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43200000">
                                      <p:cBhvr>
                                        <p:cTn id="10" dur="3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43200000">
                                      <p:cBhvr>
                                        <p:cTn id="12" dur="3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-43200000">
                                      <p:cBhvr>
                                        <p:cTn id="14" dur="3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xit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8" presetClass="exit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3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 b="1">
                <a:latin typeface="Papyrus" pitchFamily="66" charset="0"/>
              </a:rPr>
              <a:t>In the decade before LOTF was published, Britain had been involved in two wars:</a:t>
            </a:r>
            <a:br>
              <a:rPr lang="en-US" sz="4000" b="1">
                <a:latin typeface="Papyrus" pitchFamily="66" charset="0"/>
              </a:rPr>
            </a:br>
            <a:endParaRPr lang="en-US" sz="4000" b="1">
              <a:latin typeface="Papyrus" pitchFamily="66" charset="0"/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endParaRPr lang="en-US"/>
          </a:p>
          <a:p>
            <a:pPr algn="ctr"/>
            <a:r>
              <a:rPr lang="en-US" b="1">
                <a:latin typeface="Papyrus" pitchFamily="66" charset="0"/>
              </a:rPr>
              <a:t>WWII</a:t>
            </a:r>
          </a:p>
          <a:p>
            <a:pPr algn="ctr">
              <a:buFontTx/>
              <a:buNone/>
            </a:pPr>
            <a:endParaRPr lang="en-US" b="1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2057400"/>
            <a:ext cx="4038600" cy="4525963"/>
          </a:xfrm>
        </p:spPr>
        <p:txBody>
          <a:bodyPr/>
          <a:lstStyle/>
          <a:p>
            <a:pPr algn="ctr"/>
            <a:r>
              <a:rPr lang="en-US" b="1">
                <a:latin typeface="Papyrus" pitchFamily="66" charset="0"/>
              </a:rPr>
              <a:t>Korean War</a:t>
            </a:r>
          </a:p>
        </p:txBody>
      </p:sp>
      <p:pic>
        <p:nvPicPr>
          <p:cNvPr id="10250" name="Picture 10" descr="hiroshima2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47800" y="3429000"/>
            <a:ext cx="2286000" cy="1708150"/>
          </a:xfrm>
          <a:noFill/>
          <a:ln/>
        </p:spPr>
      </p:pic>
      <p:pic>
        <p:nvPicPr>
          <p:cNvPr id="10254" name="Picture 14" descr="k-war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352800"/>
            <a:ext cx="2743200" cy="18129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/>
            </a:r>
            <a:br>
              <a:rPr lang="en-US" sz="4000"/>
            </a:br>
            <a:endParaRPr lang="en-US" sz="3600">
              <a:latin typeface="La Bamba LET" pitchFamily="2" charset="0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As a child, Golding had witnessed WWI, which was referred to as “the war to end all wars”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HOWEVER,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22 years later Britain was again involved in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ANOTHER WAR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  to end all wars, which caused more devastation than was imaginable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400"/>
          </a:p>
        </p:txBody>
      </p:sp>
      <p:pic>
        <p:nvPicPr>
          <p:cNvPr id="16393" name="Picture 9" descr="ww1"/>
          <p:cNvPicPr>
            <a:picLocks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28600"/>
            <a:ext cx="2209800" cy="1600200"/>
          </a:xfrm>
          <a:noFill/>
          <a:ln/>
        </p:spPr>
      </p:pic>
      <p:pic>
        <p:nvPicPr>
          <p:cNvPr id="16395" name="Picture 11" descr="hiroshim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733800"/>
            <a:ext cx="3886200" cy="2914650"/>
          </a:xfrm>
          <a:prstGeom prst="rect">
            <a:avLst/>
          </a:prstGeom>
          <a:noFill/>
        </p:spPr>
      </p:pic>
      <p:pic>
        <p:nvPicPr>
          <p:cNvPr id="16396" name="Picture 12" descr="hiroshim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676400"/>
            <a:ext cx="1828800" cy="1725613"/>
          </a:xfrm>
          <a:prstGeom prst="rect">
            <a:avLst/>
          </a:prstGeom>
          <a:noFill/>
        </p:spPr>
      </p:pic>
      <p:pic>
        <p:nvPicPr>
          <p:cNvPr id="16397" name="Picture 13" descr="abomb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228600"/>
            <a:ext cx="1714500" cy="1220788"/>
          </a:xfrm>
          <a:prstGeom prst="rect">
            <a:avLst/>
          </a:prstGeom>
          <a:noFill/>
        </p:spPr>
      </p:pic>
      <p:pic>
        <p:nvPicPr>
          <p:cNvPr id="16399" name="Picture 15" descr="Abomb2"/>
          <p:cNvPicPr>
            <a:picLocks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105400" y="1676400"/>
            <a:ext cx="1190625" cy="1887538"/>
          </a:xfrm>
          <a:noFill/>
          <a:ln/>
        </p:spPr>
      </p:pic>
      <p:pic>
        <p:nvPicPr>
          <p:cNvPr id="16401" name="Picture 17" descr="hiroshima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152400"/>
            <a:ext cx="1123950" cy="1447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3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36 0.08257  L 0.108 0.08257  L 0.072 0.16647  L 0.108 0.24905  L 0.036 0.24905  L 0.0 0.33295  L -0.036 0.24905  L -0.108 0.24905  L -0.072 0.16647  L -0.108 0.08257  L -0.036 0.08257  L 0.0 0.0  Z" pathEditMode="relative" ptsTypes="">
                                      <p:cBhvr>
                                        <p:cTn id="6" dur="2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36 0.08257  L 0.108 0.08257  L 0.072 0.16647  L 0.108 0.24905  L 0.036 0.24905  L 0.0 0.33295  L -0.036 0.24905  L -0.108 0.24905  L -0.072 0.16647  L -0.108 0.08257  L -0.036 0.08257  L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16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36 0.08257  L 0.108 0.08257  L 0.072 0.16647  L 0.108 0.24905  L 0.036 0.24905  L 0.0 0.33295  L -0.036 0.24905  L -0.108 0.24905  L -0.072 0.16647  L -0.108 0.08257  L -0.036 0.08257  L 0.0 0.0  Z" pathEditMode="relative" ptsTypes="">
                                      <p:cBhvr>
                                        <p:cTn id="10" dur="2000" fill="hold"/>
                                        <p:tgtEl>
                                          <p:spTgt spid="16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36 0.08257  L 0.108 0.08257  L 0.072 0.16647  L 0.108 0.24905  L 0.036 0.24905  L 0.0 0.33295  L -0.036 0.24905  L -0.108 0.24905  L -0.072 0.16647  L -0.108 0.08257  L -0.036 0.08257  L 0.0 0.0  Z" pathEditMode="relative" ptsTypes="">
                                      <p:cBhvr>
                                        <p:cTn id="12" dur="2000" fill="hold"/>
                                        <p:tgtEl>
                                          <p:spTgt spid="16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36 0.08257  L 0.108 0.08257  L 0.072 0.16647  L 0.108 0.24905  L 0.036 0.24905  L 0.0 0.33295  L -0.036 0.24905  L -0.108 0.24905  L -0.072 0.16647  L -0.108 0.08257  L -0.036 0.08257  L 0.0 0.0  Z" pathEditMode="relative" ptsTypes="">
                                      <p:cBhvr>
                                        <p:cTn id="14" dur="2000" fill="hold"/>
                                        <p:tgtEl>
                                          <p:spTgt spid="16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n-US" sz="3600">
              <a:solidFill>
                <a:schemeClr val="tx2"/>
              </a:solidFill>
              <a:latin typeface="La Bamba LET" pitchFamily="2" charset="0"/>
            </a:endParaRPr>
          </a:p>
          <a:p>
            <a:pPr algn="ctr"/>
            <a:r>
              <a:rPr lang="en-US" sz="3600">
                <a:solidFill>
                  <a:schemeClr val="tx2"/>
                </a:solidFill>
                <a:latin typeface="Kristen ITC" pitchFamily="66" charset="0"/>
              </a:rPr>
              <a:t>Through LOTF, Golding is making the statement that we cannot escape our </a:t>
            </a:r>
            <a:br>
              <a:rPr lang="en-US" sz="3600">
                <a:solidFill>
                  <a:schemeClr val="tx2"/>
                </a:solidFill>
                <a:latin typeface="Kristen ITC" pitchFamily="66" charset="0"/>
              </a:rPr>
            </a:br>
            <a:r>
              <a:rPr lang="en-US" sz="3600">
                <a:solidFill>
                  <a:schemeClr val="tx2"/>
                </a:solidFill>
                <a:latin typeface="Kristen ITC" pitchFamily="66" charset="0"/>
              </a:rPr>
              <a:t>savage, violent tendencies…</a:t>
            </a:r>
          </a:p>
        </p:txBody>
      </p:sp>
      <p:pic>
        <p:nvPicPr>
          <p:cNvPr id="24581" name="Picture 5" descr="violen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819400"/>
            <a:ext cx="3519488" cy="2844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1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45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4000">
                <a:latin typeface="La Bamba LET" pitchFamily="2" charset="0"/>
              </a:rPr>
              <a:t/>
            </a:r>
            <a:br>
              <a:rPr lang="en-US" sz="4000">
                <a:latin typeface="La Bamba LET" pitchFamily="2" charset="0"/>
              </a:rPr>
            </a:br>
            <a:r>
              <a:rPr lang="en-US" sz="4000">
                <a:latin typeface="La Bamba LET" pitchFamily="2" charset="0"/>
              </a:rPr>
              <a:t/>
            </a:r>
            <a:br>
              <a:rPr lang="en-US" sz="4000">
                <a:latin typeface="La Bamba LET" pitchFamily="2" charset="0"/>
              </a:rPr>
            </a:br>
            <a:r>
              <a:rPr lang="en-US" sz="4000">
                <a:solidFill>
                  <a:schemeClr val="bg1"/>
                </a:solidFill>
                <a:latin typeface="Viner Hand ITC" pitchFamily="66" charset="0"/>
              </a:rPr>
              <a:t>…and without </a:t>
            </a:r>
            <a:br>
              <a:rPr lang="en-US" sz="4000">
                <a:solidFill>
                  <a:schemeClr val="bg1"/>
                </a:solidFill>
                <a:latin typeface="Viner Hand ITC" pitchFamily="66" charset="0"/>
              </a:rPr>
            </a:br>
            <a:r>
              <a:rPr lang="en-US" sz="4000">
                <a:solidFill>
                  <a:schemeClr val="bg1"/>
                </a:solidFill>
                <a:latin typeface="Viner Hand ITC" pitchFamily="66" charset="0"/>
              </a:rPr>
              <a:t>social order,</a:t>
            </a:r>
            <a:br>
              <a:rPr lang="en-US" sz="4000">
                <a:solidFill>
                  <a:schemeClr val="bg1"/>
                </a:solidFill>
                <a:latin typeface="Viner Hand ITC" pitchFamily="66" charset="0"/>
              </a:rPr>
            </a:br>
            <a:r>
              <a:rPr lang="en-US" sz="4000">
                <a:solidFill>
                  <a:schemeClr val="bg1"/>
                </a:solidFill>
                <a:latin typeface="Viner Hand ITC" pitchFamily="66" charset="0"/>
              </a:rPr>
              <a:t>we devolve </a:t>
            </a:r>
            <a:br>
              <a:rPr lang="en-US" sz="4000">
                <a:solidFill>
                  <a:schemeClr val="bg1"/>
                </a:solidFill>
                <a:latin typeface="Viner Hand ITC" pitchFamily="66" charset="0"/>
              </a:rPr>
            </a:br>
            <a:r>
              <a:rPr lang="en-US" sz="4000">
                <a:solidFill>
                  <a:schemeClr val="bg1"/>
                </a:solidFill>
                <a:latin typeface="Viner Hand ITC" pitchFamily="66" charset="0"/>
              </a:rPr>
              <a:t>into a state of chaos</a:t>
            </a:r>
          </a:p>
        </p:txBody>
      </p:sp>
      <p:pic>
        <p:nvPicPr>
          <p:cNvPr id="25612" name="Picture 12" descr="chaos3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3048000"/>
            <a:ext cx="2400300" cy="1717675"/>
          </a:xfrm>
          <a:noFill/>
          <a:ln/>
        </p:spPr>
      </p:pic>
      <p:pic>
        <p:nvPicPr>
          <p:cNvPr id="25609" name="Picture 9" descr="belzebub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1250950" cy="1600200"/>
          </a:xfrm>
          <a:noFill/>
          <a:ln/>
        </p:spPr>
      </p:pic>
      <p:pic>
        <p:nvPicPr>
          <p:cNvPr id="25614" name="Picture 14" descr="chaos4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05400" y="3048000"/>
            <a:ext cx="2476500" cy="1717675"/>
          </a:xfrm>
          <a:noFill/>
          <a:ln/>
        </p:spPr>
      </p:pic>
      <p:pic>
        <p:nvPicPr>
          <p:cNvPr id="25616" name="Picture 16" descr="belzebub"/>
          <p:cNvPicPr>
            <a:picLocks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893050" y="0"/>
            <a:ext cx="1250950" cy="1600200"/>
          </a:xfrm>
          <a:noFill/>
          <a:ln/>
        </p:spPr>
      </p:pic>
      <p:pic>
        <p:nvPicPr>
          <p:cNvPr id="25618" name="Picture 18" descr="belzeb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57800"/>
            <a:ext cx="1250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19" descr="belzebu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93050" y="5257800"/>
            <a:ext cx="12509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20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solidFill>
                  <a:schemeClr val="bg1"/>
                </a:solidFill>
                <a:latin typeface="Jokerman" pitchFamily="82" charset="0"/>
              </a:rPr>
              <a:t>LOTF Symbols</a:t>
            </a:r>
            <a:br>
              <a:rPr lang="en-US" sz="4000" b="1">
                <a:solidFill>
                  <a:schemeClr val="bg1"/>
                </a:solidFill>
                <a:latin typeface="Jokerman" pitchFamily="82" charset="0"/>
              </a:rPr>
            </a:br>
            <a:r>
              <a:rPr lang="en-US" sz="4000" b="1">
                <a:solidFill>
                  <a:schemeClr val="bg1"/>
                </a:solidFill>
                <a:latin typeface="Scruff LET" pitchFamily="2" charset="0"/>
              </a:rPr>
              <a:t> </a:t>
            </a:r>
            <a:r>
              <a:rPr lang="en-US" sz="1800" b="1">
                <a:solidFill>
                  <a:schemeClr val="bg1"/>
                </a:solidFill>
                <a:latin typeface="Scruff LET" pitchFamily="2" charset="0"/>
              </a:rPr>
              <a:t>(</a:t>
            </a:r>
            <a:r>
              <a:rPr lang="en-US" sz="1800" b="1" i="1">
                <a:solidFill>
                  <a:schemeClr val="bg1"/>
                </a:solidFill>
                <a:latin typeface="Garamond" pitchFamily="18" charset="0"/>
              </a:rPr>
              <a:t>Objects, characters, figures, or colors that represent ideas or concepts</a:t>
            </a:r>
            <a:r>
              <a:rPr lang="en-US" sz="1800" b="1" i="1">
                <a:solidFill>
                  <a:schemeClr val="bg1"/>
                </a:solidFill>
                <a:latin typeface="Scruff LET" pitchFamily="2" charset="0"/>
              </a:rPr>
              <a:t>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9530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Cataneo BT" pitchFamily="66" charset="0"/>
              </a:rPr>
              <a:t>    </a:t>
            </a:r>
          </a:p>
          <a:p>
            <a:pPr>
              <a:buFontTx/>
              <a:buNone/>
            </a:pPr>
            <a:r>
              <a:rPr lang="en-US" sz="2800" i="1">
                <a:solidFill>
                  <a:schemeClr val="bg1"/>
                </a:solidFill>
                <a:latin typeface="Cataneo BT" pitchFamily="66" charset="0"/>
              </a:rPr>
              <a:t>   </a:t>
            </a:r>
            <a:r>
              <a:rPr lang="en-US" sz="2800" i="1" u="sng">
                <a:solidFill>
                  <a:schemeClr val="bg1"/>
                </a:solidFill>
                <a:latin typeface="Tempus Sans ITC" pitchFamily="82" charset="0"/>
              </a:rPr>
              <a:t>Piggy’s Glasses</a:t>
            </a:r>
            <a:r>
              <a:rPr lang="en-US" sz="2800">
                <a:solidFill>
                  <a:schemeClr val="bg1"/>
                </a:solidFill>
                <a:latin typeface="Tempus Sans ITC" pitchFamily="82" charset="0"/>
              </a:rPr>
              <a:t> = The last surviving evidence of the lawful, structured world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  <a:latin typeface="Tempus Sans ITC" pitchFamily="82" charset="0"/>
              </a:rPr>
              <a:t>  </a:t>
            </a:r>
          </a:p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  <a:latin typeface="Tempus Sans ITC" pitchFamily="82" charset="0"/>
              </a:rPr>
              <a:t>    </a:t>
            </a:r>
            <a:r>
              <a:rPr lang="en-US" sz="2800" i="1" u="sng">
                <a:solidFill>
                  <a:schemeClr val="bg1"/>
                </a:solidFill>
                <a:latin typeface="Tempus Sans ITC" pitchFamily="82" charset="0"/>
              </a:rPr>
              <a:t>Conch Shell</a:t>
            </a:r>
            <a:r>
              <a:rPr lang="en-US" sz="2800">
                <a:solidFill>
                  <a:schemeClr val="bg1"/>
                </a:solidFill>
                <a:latin typeface="Tempus Sans ITC" pitchFamily="82" charset="0"/>
              </a:rPr>
              <a:t> = New democracy on the island</a:t>
            </a:r>
          </a:p>
          <a:p>
            <a:pPr>
              <a:buFontTx/>
              <a:buNone/>
            </a:pPr>
            <a:endParaRPr lang="en-US" sz="2800">
              <a:solidFill>
                <a:schemeClr val="bg1"/>
              </a:solidFill>
              <a:latin typeface="Tempus Sans ITC" pitchFamily="82" charset="0"/>
            </a:endParaRPr>
          </a:p>
          <a:p>
            <a:pPr>
              <a:buFontTx/>
              <a:buNone/>
            </a:pPr>
            <a:r>
              <a:rPr lang="en-US" sz="2800">
                <a:solidFill>
                  <a:schemeClr val="bg1"/>
                </a:solidFill>
                <a:latin typeface="Tempus Sans ITC" pitchFamily="82" charset="0"/>
              </a:rPr>
              <a:t>    </a:t>
            </a:r>
            <a:r>
              <a:rPr lang="en-US" sz="2800" i="1" u="sng">
                <a:solidFill>
                  <a:schemeClr val="bg1"/>
                </a:solidFill>
                <a:latin typeface="Tempus Sans ITC" pitchFamily="82" charset="0"/>
              </a:rPr>
              <a:t>Snake</a:t>
            </a:r>
            <a:r>
              <a:rPr lang="en-US" sz="2800">
                <a:solidFill>
                  <a:schemeClr val="bg1"/>
                </a:solidFill>
                <a:latin typeface="Tempus Sans ITC" pitchFamily="82" charset="0"/>
              </a:rPr>
              <a:t> = Evil…reference to the serpent in the garden of Eden</a:t>
            </a:r>
            <a:endParaRPr lang="en-US" sz="2800" i="1" u="sng">
              <a:solidFill>
                <a:schemeClr val="bg1"/>
              </a:solidFill>
              <a:latin typeface="Tempus Sans ITC" pitchFamily="82" charset="0"/>
            </a:endParaRPr>
          </a:p>
          <a:p>
            <a:pPr>
              <a:buFontTx/>
              <a:buNone/>
            </a:pPr>
            <a:endParaRPr lang="en-US" sz="2800" i="1" u="sng">
              <a:solidFill>
                <a:schemeClr val="bg1"/>
              </a:solidFill>
              <a:latin typeface="Tempus Sans ITC" pitchFamily="82" charset="0"/>
            </a:endParaRPr>
          </a:p>
          <a:p>
            <a:pPr>
              <a:buFontTx/>
              <a:buNone/>
            </a:pPr>
            <a:endParaRPr lang="en-US" sz="2800">
              <a:latin typeface="Tempus Sans ITC" pitchFamily="82" charset="0"/>
            </a:endParaRPr>
          </a:p>
        </p:txBody>
      </p:sp>
      <p:pic>
        <p:nvPicPr>
          <p:cNvPr id="86023" name="Picture 7" descr="shell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248400" y="3352800"/>
            <a:ext cx="1447800" cy="1273175"/>
          </a:xfrm>
          <a:noFill/>
          <a:ln/>
        </p:spPr>
      </p:pic>
      <p:pic>
        <p:nvPicPr>
          <p:cNvPr id="86020" name="Picture 4" descr="lotf2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1905000"/>
            <a:ext cx="1600200" cy="1187450"/>
          </a:xfrm>
          <a:noFill/>
          <a:ln/>
        </p:spPr>
      </p:pic>
      <p:pic>
        <p:nvPicPr>
          <p:cNvPr id="86025" name="Picture 9" descr="snake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324600" y="4800600"/>
            <a:ext cx="1328738" cy="1752600"/>
          </a:xfrm>
          <a:noFill/>
          <a:ln/>
        </p:spPr>
      </p:pic>
    </p:spTree>
  </p:cSld>
  <p:clrMapOvr>
    <a:masterClrMapping/>
  </p:clrMapOvr>
  <p:transition advClick="0" advTm="23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  <p:bldP spid="860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Old English Text MT" pitchFamily="66" charset="0"/>
              </a:rPr>
              <a:t>Important Images</a:t>
            </a:r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Baskerville Old Face" pitchFamily="18" charset="0"/>
              </a:rPr>
              <a:t>The Beast = The imaginary evil that is projected onto the island by the boys’ paranoia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latin typeface="Baskerville Old Face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latin typeface="Baskerville Old Face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Baskerville Old Face" pitchFamily="18" charset="0"/>
              </a:rPr>
              <a:t>Lord of the Flies = A pig’s head on a stick that becomes the physical acceptance of evil on the island</a:t>
            </a:r>
          </a:p>
        </p:txBody>
      </p:sp>
      <p:pic>
        <p:nvPicPr>
          <p:cNvPr id="93191" name="Picture 7" descr="evil2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0" y="1600200"/>
            <a:ext cx="1628775" cy="1858963"/>
          </a:xfrm>
          <a:noFill/>
          <a:ln/>
        </p:spPr>
      </p:pic>
      <p:pic>
        <p:nvPicPr>
          <p:cNvPr id="93193" name="Picture 9" descr="lotf3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3733800"/>
            <a:ext cx="1666875" cy="2767013"/>
          </a:xfrm>
          <a:noFill/>
          <a:ln/>
        </p:spPr>
      </p:pic>
    </p:spTree>
  </p:cSld>
  <p:clrMapOvr>
    <a:masterClrMapping/>
  </p:clrMapOvr>
  <p:transition spd="slow" advClick="0" advTm="20000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3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399</TotalTime>
  <Words>365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41" baseType="lpstr">
      <vt:lpstr>Arial</vt:lpstr>
      <vt:lpstr>OldDreadfulNo7 BT</vt:lpstr>
      <vt:lpstr>Jokerman</vt:lpstr>
      <vt:lpstr>Orange LET</vt:lpstr>
      <vt:lpstr>Chiller</vt:lpstr>
      <vt:lpstr>Algerian</vt:lpstr>
      <vt:lpstr>Bradley Hand ITC</vt:lpstr>
      <vt:lpstr>Calligraph421 BT</vt:lpstr>
      <vt:lpstr>Papyrus</vt:lpstr>
      <vt:lpstr>La Bamba LET</vt:lpstr>
      <vt:lpstr>Kristen ITC</vt:lpstr>
      <vt:lpstr>Viner Hand ITC</vt:lpstr>
      <vt:lpstr>Scruff LET</vt:lpstr>
      <vt:lpstr>Garamond</vt:lpstr>
      <vt:lpstr>Cataneo BT</vt:lpstr>
      <vt:lpstr>Tempus Sans ITC</vt:lpstr>
      <vt:lpstr>Old English Text MT</vt:lpstr>
      <vt:lpstr>Baskerville Old Face</vt:lpstr>
      <vt:lpstr>Engravers MT</vt:lpstr>
      <vt:lpstr>Harrington</vt:lpstr>
      <vt:lpstr>Rockwell Extra Bold</vt:lpstr>
      <vt:lpstr>Matura MT Script Capitals</vt:lpstr>
      <vt:lpstr>Snap ITC</vt:lpstr>
      <vt:lpstr>Default Design</vt:lpstr>
      <vt:lpstr>   Lord of the Flies 1954</vt:lpstr>
      <vt:lpstr>Title Translation</vt:lpstr>
      <vt:lpstr>L.O.T.F Author</vt:lpstr>
      <vt:lpstr>  In the decade before LOTF was published, Britain had been involved in two wars: </vt:lpstr>
      <vt:lpstr> </vt:lpstr>
      <vt:lpstr>Slide 6</vt:lpstr>
      <vt:lpstr>  …and without  social order, we devolve  into a state of chaos</vt:lpstr>
      <vt:lpstr>LOTF Symbols  (Objects, characters, figures, or colors that represent ideas or concepts)</vt:lpstr>
      <vt:lpstr>Important Images</vt:lpstr>
      <vt:lpstr>TERMS to REMEMBER</vt:lpstr>
      <vt:lpstr>Character Analysis</vt:lpstr>
      <vt:lpstr>Character Analysis</vt:lpstr>
      <vt:lpstr>Character Analysis</vt:lpstr>
      <vt:lpstr>Character Analysis</vt:lpstr>
      <vt:lpstr>Character Analysis</vt:lpstr>
      <vt:lpstr>Character Analysis</vt:lpstr>
      <vt:lpstr>Character Analysis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Lord of the Flies</dc:title>
  <dc:creator>Doug Lambdin</dc:creator>
  <cp:lastModifiedBy>Windows User</cp:lastModifiedBy>
  <cp:revision>13</cp:revision>
  <dcterms:created xsi:type="dcterms:W3CDTF">2005-11-24T19:22:16Z</dcterms:created>
  <dcterms:modified xsi:type="dcterms:W3CDTF">2014-10-09T11:40:31Z</dcterms:modified>
</cp:coreProperties>
</file>