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7"/>
  </p:notesMasterIdLst>
  <p:sldIdLst>
    <p:sldId id="256" r:id="rId2"/>
    <p:sldId id="257" r:id="rId3"/>
    <p:sldId id="260" r:id="rId4"/>
    <p:sldId id="259" r:id="rId5"/>
    <p:sldId id="274" r:id="rId6"/>
    <p:sldId id="275" r:id="rId7"/>
    <p:sldId id="276" r:id="rId8"/>
    <p:sldId id="277" r:id="rId9"/>
    <p:sldId id="261" r:id="rId10"/>
    <p:sldId id="278" r:id="rId11"/>
    <p:sldId id="279" r:id="rId12"/>
    <p:sldId id="280" r:id="rId13"/>
    <p:sldId id="258" r:id="rId14"/>
    <p:sldId id="281" r:id="rId15"/>
    <p:sldId id="264" r:id="rId16"/>
    <p:sldId id="265" r:id="rId17"/>
    <p:sldId id="266" r:id="rId18"/>
    <p:sldId id="267" r:id="rId19"/>
    <p:sldId id="268" r:id="rId20"/>
    <p:sldId id="269" r:id="rId21"/>
    <p:sldId id="270" r:id="rId22"/>
    <p:sldId id="271" r:id="rId23"/>
    <p:sldId id="272" r:id="rId24"/>
    <p:sldId id="263" r:id="rId25"/>
    <p:sldId id="273"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43" autoAdjust="0"/>
  </p:normalViewPr>
  <p:slideViewPr>
    <p:cSldViewPr>
      <p:cViewPr varScale="1">
        <p:scale>
          <a:sx n="61" d="100"/>
          <a:sy n="61" d="100"/>
        </p:scale>
        <p:origin x="-6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6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466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466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66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6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466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110B4DD-E594-46D3-9B94-F40204E59AB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E47EE-72F5-4A64-AB97-8665430A7F13}" type="slidenum">
              <a:rPr lang="en-US"/>
              <a:pPr/>
              <a:t>1</a:t>
            </a:fld>
            <a:endParaRPr lang="en-US"/>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732F46-B07E-4F2B-BE2B-02007EFC5418}" type="slidenum">
              <a:rPr lang="en-US"/>
              <a:pPr/>
              <a:t>10</a:t>
            </a:fld>
            <a:endParaRPr lang="en-US"/>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7AF6A-B749-4C0F-BD05-8981A183C85F}" type="slidenum">
              <a:rPr lang="en-US"/>
              <a:pPr/>
              <a:t>11</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D52CA-630B-4AC4-8D13-B6352625F04D}" type="slidenum">
              <a:rPr lang="en-US"/>
              <a:pPr/>
              <a:t>13</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8569B-88A6-4164-AEA4-A1F739A6939B}" type="slidenum">
              <a:rPr lang="en-US"/>
              <a:pPr/>
              <a:t>15</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F4E1A-1208-4E9C-9279-684F7CCE45C6}" type="slidenum">
              <a:rPr lang="en-US"/>
              <a:pPr/>
              <a:t>16</a:t>
            </a:fld>
            <a:endParaRPr lang="en-US"/>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61A5F-2903-4F1E-9FEC-2B4FD9792744}" type="slidenum">
              <a:rPr lang="en-US"/>
              <a:pPr/>
              <a:t>17</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2D130-C5DA-43F7-B5A0-848082CAFBA8}" type="slidenum">
              <a:rPr lang="en-US"/>
              <a:pPr/>
              <a:t>18</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B5F1E-097E-4C35-ABF7-0BC3AF668D56}" type="slidenum">
              <a:rPr lang="en-US"/>
              <a:pPr/>
              <a:t>19</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559F2-6F18-45A6-AB38-A678EDB51660}" type="slidenum">
              <a:rPr lang="en-US"/>
              <a:pPr/>
              <a:t>20</a:t>
            </a:fld>
            <a:endParaRPr lang="en-US"/>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34F5B-EDC2-49A3-88B0-103D94C7B206}" type="slidenum">
              <a:rPr lang="en-US"/>
              <a:pPr/>
              <a:t>21</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C8DBE-8FF4-45AB-A314-21054DFAA257}" type="slidenum">
              <a:rPr lang="en-US"/>
              <a:pPr/>
              <a:t>2</a:t>
            </a:fld>
            <a:endParaRPr lang="en-US"/>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D2DF6-0BBF-4686-A280-4A6C36324414}" type="slidenum">
              <a:rPr lang="en-US"/>
              <a:pPr/>
              <a:t>22</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993E2-D8F7-4053-944F-F224F62D54F6}" type="slidenum">
              <a:rPr lang="en-US"/>
              <a:pPr/>
              <a:t>23</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7E29C-2EE9-46DA-BA9D-4ABB77060100}" type="slidenum">
              <a:rPr lang="en-US"/>
              <a:pPr/>
              <a:t>24</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8D5BB4-68E6-47E7-AF85-EB5B55B2F009}" type="slidenum">
              <a:rPr lang="en-US"/>
              <a:pPr/>
              <a:t>25</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B9616-17D4-4AA6-B441-28AC683B3FEA}" type="slidenum">
              <a:rPr lang="en-US"/>
              <a:pPr/>
              <a:t>3</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4D636-A2CC-4016-B2AB-E5DC70419794}" type="slidenum">
              <a:rPr lang="en-US"/>
              <a:pPr/>
              <a:t>4</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7045CC-6CAD-4F91-B502-59792E2090BE}" type="slidenum">
              <a:rPr lang="en-US"/>
              <a:pPr/>
              <a:t>5</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CF593-7DDC-49F8-A018-8C148DEF871E}" type="slidenum">
              <a:rPr lang="en-US"/>
              <a:pPr/>
              <a:t>6</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E4770-5DF9-4F7B-A489-7A56C86B7EC9}" type="slidenum">
              <a:rPr lang="en-US"/>
              <a:pPr/>
              <a:t>7</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011C2-F9D1-4FB7-9A74-7F4612751E24}" type="slidenum">
              <a:rPr lang="en-US"/>
              <a:pPr/>
              <a:t>8</a:t>
            </a:fld>
            <a:endParaRPr 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117D11-DF4D-4B7A-A8DB-AE31D201B43B}" type="slidenum">
              <a:rPr lang="en-US"/>
              <a:pPr/>
              <a:t>9</a:t>
            </a:fld>
            <a:endParaRPr lang="en-US"/>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8338" name="Group 2"/>
          <p:cNvGrpSpPr>
            <a:grpSpLocks/>
          </p:cNvGrpSpPr>
          <p:nvPr/>
        </p:nvGrpSpPr>
        <p:grpSpPr bwMode="auto">
          <a:xfrm>
            <a:off x="381000" y="457200"/>
            <a:ext cx="8397875" cy="5562600"/>
            <a:chOff x="240" y="288"/>
            <a:chExt cx="5290" cy="3504"/>
          </a:xfrm>
        </p:grpSpPr>
        <p:sp>
          <p:nvSpPr>
            <p:cNvPr id="398339"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endParaRPr lang="en-GB" sz="2400">
                <a:latin typeface="Times New Roman" pitchFamily="18" charset="0"/>
              </a:endParaRPr>
            </a:p>
          </p:txBody>
        </p:sp>
        <p:sp>
          <p:nvSpPr>
            <p:cNvPr id="398340"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endParaRPr lang="en-GB" sz="2400">
                <a:latin typeface="Times New Roman" pitchFamily="18" charset="0"/>
              </a:endParaRPr>
            </a:p>
          </p:txBody>
        </p:sp>
        <p:sp>
          <p:nvSpPr>
            <p:cNvPr id="398341"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endParaRPr lang="en-US"/>
            </a:p>
          </p:txBody>
        </p:sp>
      </p:grpSp>
      <p:sp>
        <p:nvSpPr>
          <p:cNvPr id="398342"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398343"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398344" name="Rectangle 8"/>
          <p:cNvSpPr>
            <a:spLocks noGrp="1" noChangeArrowheads="1"/>
          </p:cNvSpPr>
          <p:nvPr>
            <p:ph type="dt" sz="half" idx="2"/>
          </p:nvPr>
        </p:nvSpPr>
        <p:spPr>
          <a:xfrm>
            <a:off x="536575" y="6248400"/>
            <a:ext cx="2054225" cy="457200"/>
          </a:xfrm>
        </p:spPr>
        <p:txBody>
          <a:bodyPr/>
          <a:lstStyle>
            <a:lvl1pPr>
              <a:defRPr/>
            </a:lvl1pPr>
          </a:lstStyle>
          <a:p>
            <a:endParaRPr lang="en-US"/>
          </a:p>
        </p:txBody>
      </p:sp>
      <p:sp>
        <p:nvSpPr>
          <p:cNvPr id="398345"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398346" name="Rectangle 10"/>
          <p:cNvSpPr>
            <a:spLocks noGrp="1" noChangeArrowheads="1"/>
          </p:cNvSpPr>
          <p:nvPr>
            <p:ph type="sldNum" sz="quarter" idx="4"/>
          </p:nvPr>
        </p:nvSpPr>
        <p:spPr>
          <a:xfrm>
            <a:off x="6788150" y="6257925"/>
            <a:ext cx="1905000" cy="457200"/>
          </a:xfrm>
        </p:spPr>
        <p:txBody>
          <a:bodyPr/>
          <a:lstStyle>
            <a:lvl1pPr>
              <a:defRPr/>
            </a:lvl1pPr>
          </a:lstStyle>
          <a:p>
            <a:fld id="{BE4E68C1-BD59-4766-8CA7-0A243746B9C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2883A7-57D2-49E1-91FE-FD5ABC89EEC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4069E0-00C2-4F35-8AC7-3CA7BB2E00C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33400" y="6248400"/>
            <a:ext cx="2057400" cy="457200"/>
          </a:xfrm>
        </p:spPr>
        <p:txBody>
          <a:bodyPr/>
          <a:lstStyle>
            <a:lvl1pPr>
              <a:defRPr/>
            </a:lvl1pPr>
          </a:lstStyle>
          <a:p>
            <a:endParaRPr lang="en-US"/>
          </a:p>
        </p:txBody>
      </p:sp>
      <p:sp>
        <p:nvSpPr>
          <p:cNvPr id="7" name="Footer Placeholder 6"/>
          <p:cNvSpPr>
            <a:spLocks noGrp="1"/>
          </p:cNvSpPr>
          <p:nvPr>
            <p:ph type="ftr" sz="quarter" idx="11"/>
          </p:nvPr>
        </p:nvSpPr>
        <p:spPr>
          <a:xfrm>
            <a:off x="32385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9D6B66DD-52AA-4AD2-8B0E-C13026C40FD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3519358F-CB8A-400F-A633-73A5CE7B250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1A522B-524B-4BAD-82DD-B5E8329E44B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FF9229-6547-4B12-8978-B884E24C61D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6C0697-6EAD-4C42-B16D-B11B76BA392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9D5F6B-EE0B-4784-BD9B-5D4BAE0C99B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FC1436D-42F4-47B2-BA8F-D5A74B22798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8298E01-1C05-4333-A588-7D91884D01D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64281C-4C79-49D3-ABF8-07EFB2E6455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FA9E42-649A-4963-BD99-50D615BD53A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7314" name="Group 2"/>
          <p:cNvGrpSpPr>
            <a:grpSpLocks/>
          </p:cNvGrpSpPr>
          <p:nvPr/>
        </p:nvGrpSpPr>
        <p:grpSpPr bwMode="auto">
          <a:xfrm>
            <a:off x="228600" y="228600"/>
            <a:ext cx="8686800" cy="5943600"/>
            <a:chOff x="144" y="144"/>
            <a:chExt cx="5472" cy="3744"/>
          </a:xfrm>
        </p:grpSpPr>
        <p:sp>
          <p:nvSpPr>
            <p:cNvPr id="397315"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endParaRPr lang="en-GB" sz="2400">
                <a:latin typeface="Times New Roman" pitchFamily="18" charset="0"/>
              </a:endParaRPr>
            </a:p>
          </p:txBody>
        </p:sp>
        <p:sp>
          <p:nvSpPr>
            <p:cNvPr id="397316"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endParaRPr lang="en-GB" sz="2400">
                <a:latin typeface="Times New Roman" pitchFamily="18" charset="0"/>
              </a:endParaRPr>
            </a:p>
          </p:txBody>
        </p:sp>
        <p:sp>
          <p:nvSpPr>
            <p:cNvPr id="397317"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endParaRPr lang="en-US"/>
            </a:p>
          </p:txBody>
        </p:sp>
      </p:grpSp>
      <p:sp>
        <p:nvSpPr>
          <p:cNvPr id="397318"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97319"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7320"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vl1pPr>
          </a:lstStyle>
          <a:p>
            <a:endParaRPr lang="en-US"/>
          </a:p>
        </p:txBody>
      </p:sp>
      <p:sp>
        <p:nvSpPr>
          <p:cNvPr id="397321"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vl1pPr>
          </a:lstStyle>
          <a:p>
            <a:endParaRPr lang="en-US"/>
          </a:p>
        </p:txBody>
      </p:sp>
      <p:sp>
        <p:nvSpPr>
          <p:cNvPr id="397322"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fld id="{75460FC6-0EFF-401F-8812-7357427521A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3581400" y="914400"/>
            <a:ext cx="4800600" cy="2286000"/>
          </a:xfrm>
        </p:spPr>
        <p:txBody>
          <a:bodyPr/>
          <a:lstStyle/>
          <a:p>
            <a:r>
              <a:rPr lang="en-US"/>
              <a:t> </a:t>
            </a:r>
            <a:r>
              <a:rPr lang="en-US" sz="6000">
                <a:latin typeface="Ravie" pitchFamily="82" charset="0"/>
              </a:rPr>
              <a:t>The </a:t>
            </a:r>
            <a:br>
              <a:rPr lang="en-US" sz="6000">
                <a:latin typeface="Ravie" pitchFamily="82" charset="0"/>
              </a:rPr>
            </a:br>
            <a:r>
              <a:rPr lang="en-US" sz="6000">
                <a:latin typeface="Ravie" pitchFamily="82" charset="0"/>
              </a:rPr>
              <a:t>Crucible</a:t>
            </a:r>
          </a:p>
        </p:txBody>
      </p:sp>
      <p:sp>
        <p:nvSpPr>
          <p:cNvPr id="392195" name="Rectangle 3"/>
          <p:cNvSpPr>
            <a:spLocks noGrp="1" noChangeArrowheads="1"/>
          </p:cNvSpPr>
          <p:nvPr>
            <p:ph type="subTitle" idx="1"/>
          </p:nvPr>
        </p:nvSpPr>
        <p:spPr>
          <a:xfrm>
            <a:off x="1447800" y="3886200"/>
            <a:ext cx="6400800" cy="1416050"/>
          </a:xfrm>
        </p:spPr>
        <p:txBody>
          <a:bodyPr/>
          <a:lstStyle/>
          <a:p>
            <a:r>
              <a:rPr lang="en-US"/>
              <a:t>By Arthur Miller</a:t>
            </a:r>
          </a:p>
        </p:txBody>
      </p:sp>
      <p:sp>
        <p:nvSpPr>
          <p:cNvPr id="392196" name="Text Box 4"/>
          <p:cNvSpPr txBox="1">
            <a:spLocks noChangeArrowheads="1"/>
          </p:cNvSpPr>
          <p:nvPr/>
        </p:nvSpPr>
        <p:spPr bwMode="auto">
          <a:xfrm>
            <a:off x="1165225" y="4792663"/>
            <a:ext cx="7216775" cy="519112"/>
          </a:xfrm>
          <a:prstGeom prst="rect">
            <a:avLst/>
          </a:prstGeom>
          <a:noFill/>
          <a:ln w="9525">
            <a:noFill/>
            <a:miter lim="800000"/>
            <a:headEnd/>
            <a:tailEnd/>
          </a:ln>
          <a:effectLst/>
        </p:spPr>
        <p:txBody>
          <a:bodyPr>
            <a:spAutoFit/>
          </a:bodyPr>
          <a:lstStyle/>
          <a:p>
            <a:pPr>
              <a:spcBef>
                <a:spcPct val="50000"/>
              </a:spcBef>
            </a:pPr>
            <a:r>
              <a:rPr lang="en-US" sz="2800"/>
              <a:t> . . . When History and Literature Collide</a:t>
            </a:r>
          </a:p>
        </p:txBody>
      </p:sp>
      <p:pic>
        <p:nvPicPr>
          <p:cNvPr id="392200" name="Picture 8" descr="crucible_rev_200x199"/>
          <p:cNvPicPr>
            <a:picLocks noChangeAspect="1" noChangeArrowheads="1"/>
          </p:cNvPicPr>
          <p:nvPr/>
        </p:nvPicPr>
        <p:blipFill>
          <a:blip r:embed="rId3" cstate="print"/>
          <a:srcRect/>
          <a:stretch>
            <a:fillRect/>
          </a:stretch>
        </p:blipFill>
        <p:spPr bwMode="auto">
          <a:xfrm>
            <a:off x="914400" y="836613"/>
            <a:ext cx="2590800" cy="25781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457200" y="533400"/>
            <a:ext cx="8153400" cy="1143000"/>
          </a:xfrm>
        </p:spPr>
        <p:txBody>
          <a:bodyPr/>
          <a:lstStyle/>
          <a:p>
            <a:r>
              <a:rPr lang="en-US"/>
              <a:t>McCarthyism</a:t>
            </a:r>
          </a:p>
        </p:txBody>
      </p:sp>
      <p:sp>
        <p:nvSpPr>
          <p:cNvPr id="459779" name="Rectangle 3"/>
          <p:cNvSpPr>
            <a:spLocks noGrp="1" noChangeArrowheads="1"/>
          </p:cNvSpPr>
          <p:nvPr>
            <p:ph type="body" idx="1"/>
          </p:nvPr>
        </p:nvSpPr>
        <p:spPr>
          <a:xfrm>
            <a:off x="533400" y="2286000"/>
            <a:ext cx="8153400" cy="3886200"/>
          </a:xfrm>
        </p:spPr>
        <p:txBody>
          <a:bodyPr/>
          <a:lstStyle/>
          <a:p>
            <a:pPr>
              <a:lnSpc>
                <a:spcPct val="90000"/>
              </a:lnSpc>
            </a:pPr>
            <a:r>
              <a:rPr lang="en-US"/>
              <a:t>Persons accused of being communists were often denied employment in both the public and private sector.</a:t>
            </a:r>
          </a:p>
          <a:p>
            <a:pPr>
              <a:lnSpc>
                <a:spcPct val="90000"/>
              </a:lnSpc>
            </a:pPr>
            <a:r>
              <a:rPr lang="en-US"/>
              <a:t>In the film industry alone, over 300 actors, writers, and directors were denied work in the U.S.</a:t>
            </a:r>
          </a:p>
          <a:p>
            <a:pPr>
              <a:lnSpc>
                <a:spcPct val="90000"/>
              </a:lnSpc>
            </a:pPr>
            <a:r>
              <a:rPr lang="en-US"/>
              <a:t>American writer, Arthur Miller, was one of those alleged to have been “blacklisted.”</a:t>
            </a:r>
          </a:p>
        </p:txBody>
      </p:sp>
      <p:pic>
        <p:nvPicPr>
          <p:cNvPr id="459781" name="Picture 5" descr="joe"/>
          <p:cNvPicPr>
            <a:picLocks noChangeAspect="1" noChangeArrowheads="1"/>
          </p:cNvPicPr>
          <p:nvPr/>
        </p:nvPicPr>
        <p:blipFill>
          <a:blip r:embed="rId3" cstate="print"/>
          <a:srcRect/>
          <a:stretch>
            <a:fillRect/>
          </a:stretch>
        </p:blipFill>
        <p:spPr bwMode="auto">
          <a:xfrm>
            <a:off x="5486400" y="457200"/>
            <a:ext cx="1724025" cy="17176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a:t>McCarthyism</a:t>
            </a:r>
          </a:p>
        </p:txBody>
      </p:sp>
      <p:sp>
        <p:nvSpPr>
          <p:cNvPr id="460812" name="Rectangle 12"/>
          <p:cNvSpPr>
            <a:spLocks noGrp="1" noChangeArrowheads="1"/>
          </p:cNvSpPr>
          <p:nvPr>
            <p:ph type="body" idx="1"/>
          </p:nvPr>
        </p:nvSpPr>
        <p:spPr>
          <a:xfrm>
            <a:off x="533400" y="1981200"/>
            <a:ext cx="5181600" cy="4114800"/>
          </a:xfrm>
        </p:spPr>
        <p:txBody>
          <a:bodyPr/>
          <a:lstStyle/>
          <a:p>
            <a:pPr>
              <a:lnSpc>
                <a:spcPct val="90000"/>
              </a:lnSpc>
            </a:pPr>
            <a:r>
              <a:rPr lang="en-US" sz="2200"/>
              <a:t>McCarthy’s influence finally faltered in 1954 when a famous CBS newsman, Edward R. Murrow, aired an investigative news report which revealed McCarthy as dishonest in his speeches and abusive in his interrogation of witnesses.</a:t>
            </a:r>
          </a:p>
          <a:p>
            <a:pPr>
              <a:lnSpc>
                <a:spcPct val="90000"/>
              </a:lnSpc>
            </a:pPr>
            <a:r>
              <a:rPr lang="en-US" sz="2200"/>
              <a:t>The public was finally made aware of how McCarthy was ruining the reputations of many individuals through false accusations of communism.</a:t>
            </a:r>
          </a:p>
          <a:p>
            <a:pPr>
              <a:lnSpc>
                <a:spcPct val="90000"/>
              </a:lnSpc>
            </a:pPr>
            <a:endParaRPr lang="en-US" sz="2200"/>
          </a:p>
        </p:txBody>
      </p:sp>
      <p:pic>
        <p:nvPicPr>
          <p:cNvPr id="460814" name="Picture 14" descr="murrow77"/>
          <p:cNvPicPr>
            <a:picLocks noChangeAspect="1" noChangeArrowheads="1"/>
          </p:cNvPicPr>
          <p:nvPr/>
        </p:nvPicPr>
        <p:blipFill>
          <a:blip r:embed="rId3" cstate="print"/>
          <a:srcRect/>
          <a:stretch>
            <a:fillRect/>
          </a:stretch>
        </p:blipFill>
        <p:spPr bwMode="auto">
          <a:xfrm>
            <a:off x="5562600" y="1828800"/>
            <a:ext cx="3048000" cy="3752850"/>
          </a:xfrm>
          <a:prstGeom prst="rect">
            <a:avLst/>
          </a:prstGeom>
          <a:noFill/>
        </p:spPr>
      </p:pic>
      <p:sp>
        <p:nvSpPr>
          <p:cNvPr id="460815" name="Text Box 15"/>
          <p:cNvSpPr txBox="1">
            <a:spLocks noChangeArrowheads="1"/>
          </p:cNvSpPr>
          <p:nvPr/>
        </p:nvSpPr>
        <p:spPr bwMode="auto">
          <a:xfrm>
            <a:off x="6172200" y="5562600"/>
            <a:ext cx="2076450" cy="366713"/>
          </a:xfrm>
          <a:prstGeom prst="rect">
            <a:avLst/>
          </a:prstGeom>
          <a:noFill/>
          <a:ln w="9525">
            <a:noFill/>
            <a:miter lim="800000"/>
            <a:headEnd/>
            <a:tailEnd/>
          </a:ln>
          <a:effectLst/>
        </p:spPr>
        <p:txBody>
          <a:bodyPr wrap="none">
            <a:spAutoFit/>
          </a:bodyPr>
          <a:lstStyle/>
          <a:p>
            <a:r>
              <a:rPr lang="en-US"/>
              <a:t>Edward R. Murrow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McCarthyism Clip</a:t>
            </a:r>
            <a:endParaRPr lang="en-US" dirty="0"/>
          </a:p>
        </p:txBody>
      </p:sp>
      <p:sp>
        <p:nvSpPr>
          <p:cNvPr id="3" name="Content Placeholder 2"/>
          <p:cNvSpPr>
            <a:spLocks noGrp="1"/>
          </p:cNvSpPr>
          <p:nvPr>
            <p:ph idx="1"/>
          </p:nvPr>
        </p:nvSpPr>
        <p:spPr/>
        <p:txBody>
          <a:bodyPr/>
          <a:lstStyle/>
          <a:p>
            <a:r>
              <a:rPr lang="en-US" dirty="0" smtClean="0"/>
              <a:t>https://www.youtube.com/watch?v=07buRRJ6s4k</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a:t>Arthur Miller	</a:t>
            </a:r>
          </a:p>
        </p:txBody>
      </p:sp>
      <p:sp>
        <p:nvSpPr>
          <p:cNvPr id="407556" name="Rectangle 4"/>
          <p:cNvSpPr>
            <a:spLocks noGrp="1" noChangeArrowheads="1"/>
          </p:cNvSpPr>
          <p:nvPr>
            <p:ph type="body" sz="half" idx="1"/>
          </p:nvPr>
        </p:nvSpPr>
        <p:spPr>
          <a:xfrm>
            <a:off x="381000" y="1828800"/>
            <a:ext cx="5105400" cy="4343400"/>
          </a:xfrm>
        </p:spPr>
        <p:txBody>
          <a:bodyPr/>
          <a:lstStyle/>
          <a:p>
            <a:pPr>
              <a:lnSpc>
                <a:spcPct val="80000"/>
              </a:lnSpc>
            </a:pPr>
            <a:r>
              <a:rPr lang="en-US" sz="1800"/>
              <a:t>1915-2005	</a:t>
            </a:r>
          </a:p>
          <a:p>
            <a:pPr>
              <a:lnSpc>
                <a:spcPct val="80000"/>
              </a:lnSpc>
            </a:pPr>
            <a:r>
              <a:rPr lang="en-US" sz="1800"/>
              <a:t>American Playwright and Writer</a:t>
            </a:r>
          </a:p>
          <a:p>
            <a:pPr>
              <a:lnSpc>
                <a:spcPct val="80000"/>
              </a:lnSpc>
            </a:pPr>
            <a:r>
              <a:rPr lang="en-US" sz="1800"/>
              <a:t>In 1953 he wrote </a:t>
            </a:r>
            <a:r>
              <a:rPr lang="en-US" sz="1800" i="1"/>
              <a:t>The Crucible</a:t>
            </a:r>
            <a:r>
              <a:rPr lang="en-US" sz="1800"/>
              <a:t>, which uses the Salem witchcraft trials of 1692 to attack the anti-communist “witch hunts” of the 1950s.</a:t>
            </a:r>
          </a:p>
          <a:p>
            <a:pPr>
              <a:lnSpc>
                <a:spcPct val="80000"/>
              </a:lnSpc>
            </a:pPr>
            <a:r>
              <a:rPr lang="en-US" sz="1800"/>
              <a:t>He believed the hysteria surrounding the witch craft trials in Puritan New England paralleled the climate of McCarthyism – Senator Joseph McCarthy’s obsessive quest to uncover communist party infiltration of American institutions.</a:t>
            </a:r>
          </a:p>
          <a:p>
            <a:pPr>
              <a:lnSpc>
                <a:spcPct val="80000"/>
              </a:lnSpc>
            </a:pPr>
            <a:r>
              <a:rPr lang="en-US" sz="1800"/>
              <a:t>After the publication of the </a:t>
            </a:r>
            <a:r>
              <a:rPr lang="en-US" sz="1800" i="1"/>
              <a:t>The Crucible</a:t>
            </a:r>
            <a:r>
              <a:rPr lang="en-US" sz="1800"/>
              <a:t>, Miller himself was investigated for possible associations with the communist party.</a:t>
            </a:r>
          </a:p>
          <a:p>
            <a:pPr>
              <a:lnSpc>
                <a:spcPct val="80000"/>
              </a:lnSpc>
            </a:pPr>
            <a:r>
              <a:rPr lang="en-US" sz="1800"/>
              <a:t>He  refused to give information regarding his colleagues and was found guilty of contempt of court.  His sentence was later overturned.</a:t>
            </a:r>
          </a:p>
          <a:p>
            <a:pPr>
              <a:lnSpc>
                <a:spcPct val="80000"/>
              </a:lnSpc>
            </a:pPr>
            <a:endParaRPr lang="en-US" sz="1800"/>
          </a:p>
        </p:txBody>
      </p:sp>
      <p:pic>
        <p:nvPicPr>
          <p:cNvPr id="407561" name="Picture 9" descr="Arthur%2520Miller"/>
          <p:cNvPicPr>
            <a:picLocks noChangeAspect="1" noChangeArrowheads="1"/>
          </p:cNvPicPr>
          <p:nvPr/>
        </p:nvPicPr>
        <p:blipFill>
          <a:blip r:embed="rId3" cstate="print"/>
          <a:srcRect/>
          <a:stretch>
            <a:fillRect/>
          </a:stretch>
        </p:blipFill>
        <p:spPr bwMode="auto">
          <a:xfrm>
            <a:off x="5410200" y="2514600"/>
            <a:ext cx="3162300" cy="24796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Arthur Miller – 60 Minutes Clips</a:t>
            </a:r>
            <a:endParaRPr lang="en-US" dirty="0"/>
          </a:p>
        </p:txBody>
      </p:sp>
      <p:sp>
        <p:nvSpPr>
          <p:cNvPr id="3" name="Text Placeholder 2"/>
          <p:cNvSpPr>
            <a:spLocks noGrp="1"/>
          </p:cNvSpPr>
          <p:nvPr>
            <p:ph type="body" sz="half" idx="1"/>
          </p:nvPr>
        </p:nvSpPr>
        <p:spPr>
          <a:xfrm>
            <a:off x="533400" y="1828800"/>
            <a:ext cx="8229600" cy="4114800"/>
          </a:xfrm>
        </p:spPr>
        <p:txBody>
          <a:bodyPr/>
          <a:lstStyle/>
          <a:p>
            <a:r>
              <a:rPr lang="en-US" dirty="0" smtClean="0"/>
              <a:t>https://www.youtube.com/watch?v=2BDDZZaszvw</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a:t>Abigail Williams</a:t>
            </a:r>
          </a:p>
        </p:txBody>
      </p:sp>
      <p:sp>
        <p:nvSpPr>
          <p:cNvPr id="417799" name="Rectangle 7"/>
          <p:cNvSpPr>
            <a:spLocks noGrp="1" noChangeArrowheads="1"/>
          </p:cNvSpPr>
          <p:nvPr>
            <p:ph type="body" sz="half" idx="1"/>
          </p:nvPr>
        </p:nvSpPr>
        <p:spPr>
          <a:xfrm>
            <a:off x="533400" y="1828800"/>
            <a:ext cx="5486400" cy="4038600"/>
          </a:xfrm>
        </p:spPr>
        <p:txBody>
          <a:bodyPr/>
          <a:lstStyle/>
          <a:p>
            <a:r>
              <a:rPr lang="en-US" sz="2000"/>
              <a:t>Orphaned niece of Reverend Parris</a:t>
            </a:r>
          </a:p>
          <a:p>
            <a:r>
              <a:rPr lang="en-US" sz="2000"/>
              <a:t>She was once the mistress of John Proctor but was turned out when his wife discovered the affair. </a:t>
            </a:r>
          </a:p>
          <a:p>
            <a:r>
              <a:rPr lang="en-US" sz="2000"/>
              <a:t>She is extremely jealous of Elizabeth Proctor and uses her power in the town to rid herself of Elizabeth as well as any others who have insulted her in the past.  </a:t>
            </a:r>
          </a:p>
          <a:p>
            <a:r>
              <a:rPr lang="en-US" sz="2000"/>
              <a:t>She cannot let go of her obsession with Proctor. </a:t>
            </a:r>
          </a:p>
          <a:p>
            <a:r>
              <a:rPr lang="en-US" sz="2000"/>
              <a:t>She is the leader of the girls. </a:t>
            </a:r>
          </a:p>
        </p:txBody>
      </p:sp>
      <p:pic>
        <p:nvPicPr>
          <p:cNvPr id="417800" name="Picture 8" descr="crucible"/>
          <p:cNvPicPr>
            <a:picLocks noGrp="1" noChangeAspect="1" noChangeArrowheads="1"/>
          </p:cNvPicPr>
          <p:nvPr>
            <p:ph sz="half" idx="2"/>
          </p:nvPr>
        </p:nvPicPr>
        <p:blipFill>
          <a:blip r:embed="rId3" cstate="print"/>
          <a:srcRect/>
          <a:stretch>
            <a:fillRect/>
          </a:stretch>
        </p:blipFill>
        <p:spPr>
          <a:xfrm>
            <a:off x="6019800" y="2209800"/>
            <a:ext cx="2493963" cy="2994025"/>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n-US"/>
              <a:t>John Proctor</a:t>
            </a:r>
          </a:p>
        </p:txBody>
      </p:sp>
      <p:sp>
        <p:nvSpPr>
          <p:cNvPr id="418819" name="Rectangle 3"/>
          <p:cNvSpPr>
            <a:spLocks noGrp="1" noChangeArrowheads="1"/>
          </p:cNvSpPr>
          <p:nvPr>
            <p:ph type="body" sz="half" idx="1"/>
          </p:nvPr>
        </p:nvSpPr>
        <p:spPr>
          <a:xfrm>
            <a:off x="533400" y="1828800"/>
            <a:ext cx="5257800" cy="4038600"/>
          </a:xfrm>
        </p:spPr>
        <p:txBody>
          <a:bodyPr/>
          <a:lstStyle/>
          <a:p>
            <a:pPr>
              <a:lnSpc>
                <a:spcPct val="80000"/>
              </a:lnSpc>
            </a:pPr>
            <a:r>
              <a:rPr lang="en-US" sz="2000"/>
              <a:t>Husband to Elizabeth</a:t>
            </a:r>
          </a:p>
          <a:p>
            <a:pPr>
              <a:lnSpc>
                <a:spcPct val="80000"/>
              </a:lnSpc>
            </a:pPr>
            <a:r>
              <a:rPr lang="en-US" sz="2000"/>
              <a:t>He had an affair with Abigail when she was employed in his household.  </a:t>
            </a:r>
          </a:p>
          <a:p>
            <a:pPr>
              <a:lnSpc>
                <a:spcPct val="80000"/>
              </a:lnSpc>
            </a:pPr>
            <a:r>
              <a:rPr lang="en-US" sz="2000"/>
              <a:t>He knows that the girls are pretending but cannot tell what he knows without revealing having been alone with Abigail. When </a:t>
            </a:r>
          </a:p>
          <a:p>
            <a:pPr>
              <a:lnSpc>
                <a:spcPct val="80000"/>
              </a:lnSpc>
            </a:pPr>
            <a:r>
              <a:rPr lang="en-US" sz="2000"/>
              <a:t>Abigail uses her influence to convict his wife, he tries to tell the truth and finds himself condemned.  </a:t>
            </a:r>
          </a:p>
          <a:p>
            <a:pPr>
              <a:lnSpc>
                <a:spcPct val="80000"/>
              </a:lnSpc>
            </a:pPr>
            <a:r>
              <a:rPr lang="en-US" sz="2000"/>
              <a:t>He refuses to admit to witchcraft or to consider Abigail as anything more than a liar. </a:t>
            </a:r>
          </a:p>
          <a:p>
            <a:pPr>
              <a:lnSpc>
                <a:spcPct val="80000"/>
              </a:lnSpc>
            </a:pPr>
            <a:r>
              <a:rPr lang="en-US" sz="2000"/>
              <a:t>He is hanged.</a:t>
            </a:r>
          </a:p>
        </p:txBody>
      </p:sp>
      <p:pic>
        <p:nvPicPr>
          <p:cNvPr id="418820" name="Picture 4" descr="daniel_day_lewis"/>
          <p:cNvPicPr>
            <a:picLocks noGrp="1" noChangeAspect="1" noChangeArrowheads="1"/>
          </p:cNvPicPr>
          <p:nvPr>
            <p:ph sz="half" idx="2"/>
          </p:nvPr>
        </p:nvPicPr>
        <p:blipFill>
          <a:blip r:embed="rId3" cstate="print"/>
          <a:srcRect/>
          <a:stretch>
            <a:fillRect/>
          </a:stretch>
        </p:blipFill>
        <p:spPr>
          <a:xfrm>
            <a:off x="5791200" y="1981200"/>
            <a:ext cx="2847975" cy="3633788"/>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n-US"/>
              <a:t>Elizabeth Proctor</a:t>
            </a:r>
          </a:p>
        </p:txBody>
      </p:sp>
      <p:sp>
        <p:nvSpPr>
          <p:cNvPr id="419843" name="Rectangle 3"/>
          <p:cNvSpPr>
            <a:spLocks noGrp="1" noChangeArrowheads="1"/>
          </p:cNvSpPr>
          <p:nvPr>
            <p:ph type="body" sz="half" idx="1"/>
          </p:nvPr>
        </p:nvSpPr>
        <p:spPr>
          <a:xfrm>
            <a:off x="533400" y="1828800"/>
            <a:ext cx="5638800" cy="4038600"/>
          </a:xfrm>
        </p:spPr>
        <p:txBody>
          <a:bodyPr/>
          <a:lstStyle/>
          <a:p>
            <a:pPr>
              <a:lnSpc>
                <a:spcPct val="90000"/>
              </a:lnSpc>
            </a:pPr>
            <a:r>
              <a:rPr lang="en-US" sz="2500"/>
              <a:t>Wife of John Proctor</a:t>
            </a:r>
          </a:p>
          <a:p>
            <a:pPr>
              <a:lnSpc>
                <a:spcPct val="90000"/>
              </a:lnSpc>
            </a:pPr>
            <a:r>
              <a:rPr lang="en-US" sz="2500"/>
              <a:t>She discovered an affair going on between her husband and Abigail Williams and turned Abigail out of her house.  </a:t>
            </a:r>
          </a:p>
          <a:p>
            <a:pPr>
              <a:lnSpc>
                <a:spcPct val="90000"/>
              </a:lnSpc>
            </a:pPr>
            <a:r>
              <a:rPr lang="en-US" sz="2500"/>
              <a:t>She is Abigail's main target but is saved from hanging because of her pregnancy.  </a:t>
            </a:r>
          </a:p>
          <a:p>
            <a:pPr>
              <a:lnSpc>
                <a:spcPct val="90000"/>
              </a:lnSpc>
            </a:pPr>
            <a:r>
              <a:rPr lang="en-US" sz="2500"/>
              <a:t>She feels responsible for driving her husband to infidelity.</a:t>
            </a:r>
          </a:p>
        </p:txBody>
      </p:sp>
      <p:pic>
        <p:nvPicPr>
          <p:cNvPr id="419850" name="Picture 10" descr="co5">
            <a:hlinkClick r:id="rId3"/>
          </p:cNvPr>
          <p:cNvPicPr>
            <a:picLocks noGrp="1" noChangeAspect="1" noChangeArrowheads="1"/>
          </p:cNvPicPr>
          <p:nvPr>
            <p:ph sz="half" idx="2"/>
          </p:nvPr>
        </p:nvPicPr>
        <p:blipFill>
          <a:blip r:embed="rId4" cstate="print"/>
          <a:srcRect/>
          <a:stretch>
            <a:fillRect/>
          </a:stretch>
        </p:blipFill>
        <p:spPr>
          <a:xfrm>
            <a:off x="6400800" y="1828800"/>
            <a:ext cx="2287588" cy="4038600"/>
          </a:xfr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r>
              <a:rPr lang="en-US"/>
              <a:t>Tituba</a:t>
            </a:r>
          </a:p>
        </p:txBody>
      </p:sp>
      <p:sp>
        <p:nvSpPr>
          <p:cNvPr id="420867" name="Rectangle 3"/>
          <p:cNvSpPr>
            <a:spLocks noGrp="1" noChangeArrowheads="1"/>
          </p:cNvSpPr>
          <p:nvPr>
            <p:ph type="body" sz="half" idx="1"/>
          </p:nvPr>
        </p:nvSpPr>
        <p:spPr>
          <a:xfrm>
            <a:off x="533400" y="1828800"/>
            <a:ext cx="4648200" cy="4038600"/>
          </a:xfrm>
        </p:spPr>
        <p:txBody>
          <a:bodyPr/>
          <a:lstStyle/>
          <a:p>
            <a:pPr>
              <a:lnSpc>
                <a:spcPct val="80000"/>
              </a:lnSpc>
            </a:pPr>
            <a:r>
              <a:rPr lang="en-US" sz="2500"/>
              <a:t>Servant to the Parris household</a:t>
            </a:r>
          </a:p>
          <a:p>
            <a:pPr>
              <a:lnSpc>
                <a:spcPct val="80000"/>
              </a:lnSpc>
            </a:pPr>
            <a:r>
              <a:rPr lang="en-US" sz="2500"/>
              <a:t>She is a native of Barbados.  </a:t>
            </a:r>
          </a:p>
          <a:p>
            <a:pPr>
              <a:lnSpc>
                <a:spcPct val="80000"/>
              </a:lnSpc>
            </a:pPr>
            <a:r>
              <a:rPr lang="en-US" sz="2500"/>
              <a:t>She is enlisted by Ruth Putnam and Abigail to cast spells and create charms.  </a:t>
            </a:r>
          </a:p>
          <a:p>
            <a:pPr>
              <a:lnSpc>
                <a:spcPct val="80000"/>
              </a:lnSpc>
            </a:pPr>
            <a:r>
              <a:rPr lang="en-US" sz="2500"/>
              <a:t>When Abigail turns on her to save herself from punishment, Tituba confesses to all and saves herself. </a:t>
            </a:r>
          </a:p>
        </p:txBody>
      </p:sp>
      <p:pic>
        <p:nvPicPr>
          <p:cNvPr id="420878" name="Picture 14" descr="cof">
            <a:hlinkClick r:id="rId3"/>
          </p:cNvPr>
          <p:cNvPicPr>
            <a:picLocks noGrp="1" noChangeAspect="1" noChangeArrowheads="1"/>
          </p:cNvPicPr>
          <p:nvPr>
            <p:ph sz="half" idx="2"/>
          </p:nvPr>
        </p:nvPicPr>
        <p:blipFill>
          <a:blip r:embed="rId4" cstate="print"/>
          <a:srcRect l="21906" r="5714"/>
          <a:stretch>
            <a:fillRect/>
          </a:stretch>
        </p:blipFill>
        <p:spPr>
          <a:xfrm>
            <a:off x="5181600" y="2209800"/>
            <a:ext cx="3505200" cy="3228975"/>
          </a:xfrm>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a:t>Reverend Parris</a:t>
            </a:r>
          </a:p>
        </p:txBody>
      </p:sp>
      <p:sp>
        <p:nvSpPr>
          <p:cNvPr id="421895" name="Rectangle 7"/>
          <p:cNvSpPr>
            <a:spLocks noGrp="1" noChangeArrowheads="1"/>
          </p:cNvSpPr>
          <p:nvPr>
            <p:ph type="body" sz="half" idx="1"/>
          </p:nvPr>
        </p:nvSpPr>
        <p:spPr>
          <a:xfrm>
            <a:off x="533400" y="1828800"/>
            <a:ext cx="4343400" cy="4038600"/>
          </a:xfrm>
        </p:spPr>
        <p:txBody>
          <a:bodyPr/>
          <a:lstStyle/>
          <a:p>
            <a:r>
              <a:rPr lang="en-US" sz="2300"/>
              <a:t>Pastor of the church in Salem</a:t>
            </a:r>
          </a:p>
          <a:p>
            <a:r>
              <a:rPr lang="en-US" sz="2300"/>
              <a:t>He is the father of Betty and the uncle of Abigail Williams.  </a:t>
            </a:r>
          </a:p>
          <a:p>
            <a:r>
              <a:rPr lang="en-US" sz="2300"/>
              <a:t>He believes that he is being persecuted and that the townspeople do not respect his position as a man of God.</a:t>
            </a:r>
          </a:p>
        </p:txBody>
      </p:sp>
      <p:pic>
        <p:nvPicPr>
          <p:cNvPr id="421900" name="Picture 12" descr="co9">
            <a:hlinkClick r:id="rId3"/>
          </p:cNvPr>
          <p:cNvPicPr>
            <a:picLocks noChangeAspect="1" noChangeArrowheads="1"/>
          </p:cNvPicPr>
          <p:nvPr/>
        </p:nvPicPr>
        <p:blipFill>
          <a:blip r:embed="rId4" cstate="print"/>
          <a:srcRect l="21333" r="9334" b="12000"/>
          <a:stretch>
            <a:fillRect/>
          </a:stretch>
        </p:blipFill>
        <p:spPr bwMode="auto">
          <a:xfrm>
            <a:off x="4876800" y="2133600"/>
            <a:ext cx="3810000" cy="322421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36" name="Picture 4" descr="Arthur Miller"/>
          <p:cNvPicPr>
            <a:picLocks noChangeAspect="1" noChangeArrowheads="1"/>
          </p:cNvPicPr>
          <p:nvPr/>
        </p:nvPicPr>
        <p:blipFill>
          <a:blip r:embed="rId3" cstate="print"/>
          <a:srcRect/>
          <a:stretch>
            <a:fillRect/>
          </a:stretch>
        </p:blipFill>
        <p:spPr bwMode="auto">
          <a:xfrm>
            <a:off x="3962400" y="4114800"/>
            <a:ext cx="1422400" cy="1752600"/>
          </a:xfrm>
          <a:prstGeom prst="rect">
            <a:avLst/>
          </a:prstGeom>
          <a:noFill/>
        </p:spPr>
      </p:pic>
      <p:sp>
        <p:nvSpPr>
          <p:cNvPr id="402440" name="Rectangle 8"/>
          <p:cNvSpPr>
            <a:spLocks noGrp="1" noChangeArrowheads="1"/>
          </p:cNvSpPr>
          <p:nvPr>
            <p:ph type="title"/>
          </p:nvPr>
        </p:nvSpPr>
        <p:spPr/>
        <p:txBody>
          <a:bodyPr/>
          <a:lstStyle/>
          <a:p>
            <a:r>
              <a:rPr lang="en-US"/>
              <a:t>The Crucible is . . .</a:t>
            </a:r>
          </a:p>
        </p:txBody>
      </p:sp>
      <p:sp>
        <p:nvSpPr>
          <p:cNvPr id="402441" name="Rectangle 9"/>
          <p:cNvSpPr>
            <a:spLocks noGrp="1" noChangeArrowheads="1"/>
          </p:cNvSpPr>
          <p:nvPr>
            <p:ph type="body" sz="half" idx="1"/>
          </p:nvPr>
        </p:nvSpPr>
        <p:spPr>
          <a:xfrm>
            <a:off x="533400" y="1676400"/>
            <a:ext cx="4000500" cy="4191000"/>
          </a:xfrm>
        </p:spPr>
        <p:txBody>
          <a:bodyPr/>
          <a:lstStyle/>
          <a:p>
            <a:pPr>
              <a:buFont typeface="Wingdings" pitchFamily="2" charset="2"/>
              <a:buNone/>
            </a:pPr>
            <a:endParaRPr lang="en-US" sz="2700"/>
          </a:p>
          <a:p>
            <a:pPr>
              <a:buFont typeface="Wingdings" pitchFamily="2" charset="2"/>
              <a:buNone/>
            </a:pPr>
            <a:r>
              <a:rPr lang="en-US" sz="2700"/>
              <a:t>Puritanism</a:t>
            </a:r>
          </a:p>
          <a:p>
            <a:pPr>
              <a:buFont typeface="Wingdings" pitchFamily="2" charset="2"/>
              <a:buNone/>
            </a:pPr>
            <a:r>
              <a:rPr lang="en-US" sz="2700"/>
              <a:t>+</a:t>
            </a:r>
          </a:p>
          <a:p>
            <a:pPr>
              <a:buFont typeface="Wingdings" pitchFamily="2" charset="2"/>
              <a:buNone/>
            </a:pPr>
            <a:r>
              <a:rPr lang="en-US" sz="2700"/>
              <a:t>Witchcraft</a:t>
            </a:r>
          </a:p>
          <a:p>
            <a:pPr>
              <a:buFont typeface="Wingdings" pitchFamily="2" charset="2"/>
              <a:buNone/>
            </a:pPr>
            <a:r>
              <a:rPr lang="en-US" sz="2700"/>
              <a:t>+</a:t>
            </a:r>
          </a:p>
          <a:p>
            <a:pPr>
              <a:buFont typeface="Wingdings" pitchFamily="2" charset="2"/>
              <a:buNone/>
            </a:pPr>
            <a:r>
              <a:rPr lang="en-US" sz="2700"/>
              <a:t>McCarthyism</a:t>
            </a:r>
          </a:p>
          <a:p>
            <a:pPr>
              <a:buFont typeface="Wingdings" pitchFamily="2" charset="2"/>
              <a:buNone/>
            </a:pPr>
            <a:r>
              <a:rPr lang="en-US" sz="2700"/>
              <a:t>+</a:t>
            </a:r>
          </a:p>
          <a:p>
            <a:pPr>
              <a:buFont typeface="Wingdings" pitchFamily="2" charset="2"/>
              <a:buNone/>
            </a:pPr>
            <a:r>
              <a:rPr lang="en-US" sz="2700"/>
              <a:t>Arthur Miller</a:t>
            </a:r>
          </a:p>
        </p:txBody>
      </p:sp>
      <p:pic>
        <p:nvPicPr>
          <p:cNvPr id="402443" name="Picture 11" descr="puritan"/>
          <p:cNvPicPr>
            <a:picLocks noGrp="1" noChangeAspect="1" noChangeArrowheads="1"/>
          </p:cNvPicPr>
          <p:nvPr>
            <p:ph sz="quarter" idx="2"/>
          </p:nvPr>
        </p:nvPicPr>
        <p:blipFill>
          <a:blip r:embed="rId4" cstate="print"/>
          <a:srcRect/>
          <a:stretch>
            <a:fillRect/>
          </a:stretch>
        </p:blipFill>
        <p:spPr>
          <a:xfrm>
            <a:off x="3733800" y="2057400"/>
            <a:ext cx="1836738" cy="1728788"/>
          </a:xfrm>
          <a:noFill/>
          <a:ln/>
        </p:spPr>
      </p:pic>
      <p:pic>
        <p:nvPicPr>
          <p:cNvPr id="402446" name="Picture 14" descr="SalemWitchcraft"/>
          <p:cNvPicPr>
            <a:picLocks noGrp="1" noChangeAspect="1" noChangeArrowheads="1"/>
          </p:cNvPicPr>
          <p:nvPr>
            <p:ph sz="quarter" idx="3"/>
          </p:nvPr>
        </p:nvPicPr>
        <p:blipFill>
          <a:blip r:embed="rId5" cstate="print"/>
          <a:srcRect/>
          <a:stretch>
            <a:fillRect/>
          </a:stretch>
        </p:blipFill>
        <p:spPr>
          <a:xfrm>
            <a:off x="6019800" y="4343400"/>
            <a:ext cx="2052638" cy="1400175"/>
          </a:xfrm>
          <a:noFill/>
          <a:ln/>
        </p:spPr>
      </p:pic>
      <p:pic>
        <p:nvPicPr>
          <p:cNvPr id="402449" name="Picture 17" descr="McCarthyism"/>
          <p:cNvPicPr>
            <a:picLocks noChangeAspect="1" noChangeArrowheads="1"/>
          </p:cNvPicPr>
          <p:nvPr/>
        </p:nvPicPr>
        <p:blipFill>
          <a:blip r:embed="rId6" cstate="print"/>
          <a:srcRect/>
          <a:stretch>
            <a:fillRect/>
          </a:stretch>
        </p:blipFill>
        <p:spPr bwMode="auto">
          <a:xfrm>
            <a:off x="6172200" y="2057400"/>
            <a:ext cx="1333500" cy="173831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r>
              <a:rPr lang="en-US"/>
              <a:t>Deputy Governor Danforth</a:t>
            </a:r>
          </a:p>
        </p:txBody>
      </p:sp>
      <p:sp>
        <p:nvSpPr>
          <p:cNvPr id="422915" name="Rectangle 3"/>
          <p:cNvSpPr>
            <a:spLocks noGrp="1" noChangeArrowheads="1"/>
          </p:cNvSpPr>
          <p:nvPr>
            <p:ph type="body" idx="1"/>
          </p:nvPr>
        </p:nvSpPr>
        <p:spPr>
          <a:xfrm>
            <a:off x="533400" y="1828800"/>
            <a:ext cx="4191000" cy="4038600"/>
          </a:xfrm>
        </p:spPr>
        <p:txBody>
          <a:bodyPr/>
          <a:lstStyle/>
          <a:p>
            <a:r>
              <a:rPr lang="en-US" sz="2700"/>
              <a:t>He seems to feel particularly strongly that the girls are honest.  </a:t>
            </a:r>
          </a:p>
          <a:p>
            <a:r>
              <a:rPr lang="en-US" sz="2700"/>
              <a:t>He is sensitive to the presence of the devil and reacts explosively to whatever evidence is presented.</a:t>
            </a:r>
          </a:p>
        </p:txBody>
      </p:sp>
      <p:pic>
        <p:nvPicPr>
          <p:cNvPr id="422917" name="Picture 5" descr="co7">
            <a:hlinkClick r:id="rId3"/>
          </p:cNvPr>
          <p:cNvPicPr>
            <a:picLocks noChangeAspect="1" noChangeArrowheads="1"/>
          </p:cNvPicPr>
          <p:nvPr/>
        </p:nvPicPr>
        <p:blipFill>
          <a:blip r:embed="rId4" cstate="print"/>
          <a:srcRect l="23662" r="19623" b="10417"/>
          <a:stretch>
            <a:fillRect/>
          </a:stretch>
        </p:blipFill>
        <p:spPr bwMode="auto">
          <a:xfrm>
            <a:off x="5181600" y="1828800"/>
            <a:ext cx="3402013" cy="3657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sz="4000"/>
              <a:t>The Girls								</a:t>
            </a:r>
          </a:p>
        </p:txBody>
      </p:sp>
      <p:sp>
        <p:nvSpPr>
          <p:cNvPr id="423939" name="Rectangle 3"/>
          <p:cNvSpPr>
            <a:spLocks noGrp="1" noChangeArrowheads="1"/>
          </p:cNvSpPr>
          <p:nvPr>
            <p:ph type="body" sz="half" idx="1"/>
          </p:nvPr>
        </p:nvSpPr>
        <p:spPr>
          <a:xfrm>
            <a:off x="304800" y="1295400"/>
            <a:ext cx="5562600" cy="4572000"/>
          </a:xfrm>
        </p:spPr>
        <p:txBody>
          <a:bodyPr/>
          <a:lstStyle/>
          <a:p>
            <a:pPr>
              <a:lnSpc>
                <a:spcPct val="80000"/>
              </a:lnSpc>
            </a:pPr>
            <a:r>
              <a:rPr lang="en-US" sz="1800" b="1"/>
              <a:t>Betty Parris-</a:t>
            </a:r>
            <a:r>
              <a:rPr lang="en-US" sz="1800"/>
              <a:t> Daughter of the Reverend, cousin to Abigail Williams.  She is a weak girl who goes along with her cousin as soon as she is threatened.</a:t>
            </a:r>
            <a:endParaRPr lang="en-US" sz="1800" b="1"/>
          </a:p>
          <a:p>
            <a:pPr>
              <a:lnSpc>
                <a:spcPct val="80000"/>
              </a:lnSpc>
            </a:pPr>
            <a:r>
              <a:rPr lang="en-US" sz="1800" b="1"/>
              <a:t>Susanna Walcott-</a:t>
            </a:r>
            <a:r>
              <a:rPr lang="en-US" sz="1800"/>
              <a:t>One of the girls.  She is initially sent between Parris and Dr. Griggs to determine the cause of Betty's ailment. She is easily guided by Abigail.</a:t>
            </a:r>
            <a:endParaRPr lang="en-US" sz="1800" b="1"/>
          </a:p>
          <a:p>
            <a:pPr>
              <a:lnSpc>
                <a:spcPct val="80000"/>
              </a:lnSpc>
            </a:pPr>
            <a:r>
              <a:rPr lang="en-US" sz="1800" b="1"/>
              <a:t>Mercy Lewis-</a:t>
            </a:r>
            <a:r>
              <a:rPr lang="en-US" sz="1800"/>
              <a:t> Servant to the Putnam household.  She is a merciless girl who seems to delight in the girls' activities.</a:t>
            </a:r>
            <a:endParaRPr lang="en-US" sz="1800" b="1"/>
          </a:p>
          <a:p>
            <a:pPr>
              <a:lnSpc>
                <a:spcPct val="80000"/>
              </a:lnSpc>
            </a:pPr>
            <a:r>
              <a:rPr lang="en-US" sz="1800" b="1"/>
              <a:t>Mary Warren-</a:t>
            </a:r>
            <a:r>
              <a:rPr lang="en-US" sz="1800"/>
              <a:t>Servant to the Proctor household.  Abigail uses her to effectively accuse Elizabeth.  John Proctor takes Mary to the court to confess that the girls are only pretending.  She is not strong enough to fight Abigail and as soon as Abigail leads the other girls against her, Mary caves and runs back to her side by accusing Proctor himself.</a:t>
            </a:r>
          </a:p>
        </p:txBody>
      </p:sp>
      <p:pic>
        <p:nvPicPr>
          <p:cNvPr id="423946" name="Picture 10" descr="cod">
            <a:hlinkClick r:id="rId3"/>
          </p:cNvPr>
          <p:cNvPicPr>
            <a:picLocks noChangeAspect="1" noChangeArrowheads="1"/>
          </p:cNvPicPr>
          <p:nvPr/>
        </p:nvPicPr>
        <p:blipFill>
          <a:blip r:embed="rId4" cstate="print"/>
          <a:srcRect l="16222" r="26445"/>
          <a:stretch>
            <a:fillRect/>
          </a:stretch>
        </p:blipFill>
        <p:spPr bwMode="auto">
          <a:xfrm>
            <a:off x="5943600" y="1905000"/>
            <a:ext cx="2622550" cy="304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8" name="Rectangle 6"/>
          <p:cNvSpPr>
            <a:spLocks noGrp="1" noChangeArrowheads="1"/>
          </p:cNvSpPr>
          <p:nvPr>
            <p:ph type="title"/>
          </p:nvPr>
        </p:nvSpPr>
        <p:spPr/>
        <p:txBody>
          <a:bodyPr/>
          <a:lstStyle/>
          <a:p>
            <a:r>
              <a:rPr lang="en-US" sz="4000"/>
              <a:t/>
            </a:r>
            <a:br>
              <a:rPr lang="en-US" sz="4000"/>
            </a:br>
            <a:r>
              <a:rPr lang="en-US" sz="4000"/>
              <a:t>Drama Basics</a:t>
            </a:r>
            <a:br>
              <a:rPr lang="en-US" sz="4000"/>
            </a:br>
            <a:endParaRPr lang="en-US" sz="4000"/>
          </a:p>
        </p:txBody>
      </p:sp>
      <p:graphicFrame>
        <p:nvGraphicFramePr>
          <p:cNvPr id="438276" name="Object 4"/>
          <p:cNvGraphicFramePr>
            <a:graphicFrameLocks noChangeAspect="1"/>
          </p:cNvGraphicFramePr>
          <p:nvPr>
            <p:ph idx="4294967295"/>
          </p:nvPr>
        </p:nvGraphicFramePr>
        <p:xfrm>
          <a:off x="990600" y="1295400"/>
          <a:ext cx="7380288" cy="4648200"/>
        </p:xfrm>
        <a:graphic>
          <a:graphicData uri="http://schemas.openxmlformats.org/presentationml/2006/ole">
            <p:oleObj spid="_x0000_s438276" name="Acrobat Document" r:id="rId4" imgW="5830114" imgH="7542857" progId="AcroExch.Document.DC">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51" name="Rectangle 7"/>
          <p:cNvSpPr>
            <a:spLocks noGrp="1" noChangeArrowheads="1"/>
          </p:cNvSpPr>
          <p:nvPr>
            <p:ph type="title"/>
          </p:nvPr>
        </p:nvSpPr>
        <p:spPr>
          <a:xfrm>
            <a:off x="533400" y="473075"/>
            <a:ext cx="8153400" cy="898525"/>
          </a:xfrm>
        </p:spPr>
        <p:txBody>
          <a:bodyPr/>
          <a:lstStyle/>
          <a:p>
            <a:r>
              <a:rPr lang="en-US"/>
              <a:t>Drama Basics (cont’d)</a:t>
            </a:r>
          </a:p>
        </p:txBody>
      </p:sp>
      <p:graphicFrame>
        <p:nvGraphicFramePr>
          <p:cNvPr id="441348" name="Object 4"/>
          <p:cNvGraphicFramePr>
            <a:graphicFrameLocks noChangeAspect="1"/>
          </p:cNvGraphicFramePr>
          <p:nvPr>
            <p:ph idx="4294967295"/>
          </p:nvPr>
        </p:nvGraphicFramePr>
        <p:xfrm>
          <a:off x="609600" y="1600200"/>
          <a:ext cx="7772400" cy="4419600"/>
        </p:xfrm>
        <a:graphic>
          <a:graphicData uri="http://schemas.openxmlformats.org/presentationml/2006/ole">
            <p:oleObj spid="_x0000_s441348" name="Acrobat Document" r:id="rId4" imgW="5830114" imgH="7542857" progId="AcroExch.Document.DC">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533400" y="473075"/>
            <a:ext cx="8153400" cy="822325"/>
          </a:xfrm>
        </p:spPr>
        <p:txBody>
          <a:bodyPr/>
          <a:lstStyle/>
          <a:p>
            <a:r>
              <a:rPr lang="en-US"/>
              <a:t>American Drama</a:t>
            </a:r>
          </a:p>
        </p:txBody>
      </p:sp>
      <p:sp>
        <p:nvSpPr>
          <p:cNvPr id="416771" name="Rectangle 3"/>
          <p:cNvSpPr>
            <a:spLocks noGrp="1" noChangeArrowheads="1"/>
          </p:cNvSpPr>
          <p:nvPr>
            <p:ph type="body" idx="1"/>
          </p:nvPr>
        </p:nvSpPr>
        <p:spPr>
          <a:xfrm>
            <a:off x="533400" y="1371600"/>
            <a:ext cx="8153400" cy="4953000"/>
          </a:xfrm>
        </p:spPr>
        <p:txBody>
          <a:bodyPr/>
          <a:lstStyle/>
          <a:p>
            <a:pPr>
              <a:lnSpc>
                <a:spcPct val="80000"/>
              </a:lnSpc>
              <a:buFont typeface="Wingdings" pitchFamily="2" charset="2"/>
              <a:buNone/>
            </a:pPr>
            <a:endParaRPr lang="en-US" sz="2000" dirty="0"/>
          </a:p>
          <a:p>
            <a:pPr>
              <a:lnSpc>
                <a:spcPct val="80000"/>
              </a:lnSpc>
            </a:pPr>
            <a:r>
              <a:rPr lang="en-US" sz="2200" dirty="0" smtClean="0"/>
              <a:t>A </a:t>
            </a:r>
            <a:r>
              <a:rPr lang="en-US" sz="2200" dirty="0"/>
              <a:t>play is not finished in the same way that a poem or novel is because after it is written, it still needs to be brought to life on a stage.</a:t>
            </a:r>
          </a:p>
          <a:p>
            <a:pPr>
              <a:lnSpc>
                <a:spcPct val="80000"/>
              </a:lnSpc>
            </a:pPr>
            <a:r>
              <a:rPr lang="en-US" sz="2200" dirty="0"/>
              <a:t>A play primarily engages the enthusiasm of directors, actors, and technicians through </a:t>
            </a:r>
            <a:r>
              <a:rPr lang="en-US" sz="2200" i="1" dirty="0"/>
              <a:t>the story</a:t>
            </a:r>
            <a:r>
              <a:rPr lang="en-US" sz="2200" dirty="0"/>
              <a:t>.</a:t>
            </a:r>
          </a:p>
          <a:p>
            <a:pPr>
              <a:lnSpc>
                <a:spcPct val="80000"/>
              </a:lnSpc>
            </a:pPr>
            <a:r>
              <a:rPr lang="en-US" sz="2200" dirty="0"/>
              <a:t>The playwright makes the audience concerned for a character by focusing on a conflict that involves something important to the characters.</a:t>
            </a:r>
          </a:p>
          <a:p>
            <a:pPr>
              <a:lnSpc>
                <a:spcPct val="80000"/>
              </a:lnSpc>
            </a:pPr>
            <a:r>
              <a:rPr lang="en-US" sz="2200" dirty="0"/>
              <a:t>The protagonist of a play is the major character who usually drives the action forward.</a:t>
            </a:r>
          </a:p>
          <a:p>
            <a:pPr>
              <a:lnSpc>
                <a:spcPct val="80000"/>
              </a:lnSpc>
            </a:pPr>
            <a:r>
              <a:rPr lang="en-US" sz="2200" dirty="0"/>
              <a:t>Exposition gives the audience background information.</a:t>
            </a:r>
          </a:p>
          <a:p>
            <a:pPr>
              <a:lnSpc>
                <a:spcPct val="80000"/>
              </a:lnSpc>
            </a:pPr>
            <a:r>
              <a:rPr lang="en-US" sz="2200" dirty="0"/>
              <a:t>Most of the plays that are produced in the United States today are produced with the hope that they will make money.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en-US"/>
              <a:t>American Drama (cont’d)</a:t>
            </a:r>
          </a:p>
        </p:txBody>
      </p:sp>
      <p:sp>
        <p:nvSpPr>
          <p:cNvPr id="444419" name="Rectangle 3"/>
          <p:cNvSpPr>
            <a:spLocks noGrp="1" noChangeArrowheads="1"/>
          </p:cNvSpPr>
          <p:nvPr>
            <p:ph type="body" idx="1"/>
          </p:nvPr>
        </p:nvSpPr>
        <p:spPr/>
        <p:txBody>
          <a:bodyPr/>
          <a:lstStyle/>
          <a:p>
            <a:pPr>
              <a:lnSpc>
                <a:spcPct val="80000"/>
              </a:lnSpc>
            </a:pPr>
            <a:r>
              <a:rPr lang="en-US" sz="2200"/>
              <a:t>Playwrights must usually find an agent who submits a play to producers who are likely to consider it.</a:t>
            </a:r>
          </a:p>
          <a:p>
            <a:pPr>
              <a:lnSpc>
                <a:spcPct val="80000"/>
              </a:lnSpc>
            </a:pPr>
            <a:r>
              <a:rPr lang="en-US" sz="2200"/>
              <a:t>The producer . . . .</a:t>
            </a:r>
          </a:p>
          <a:p>
            <a:pPr lvl="1">
              <a:lnSpc>
                <a:spcPct val="80000"/>
              </a:lnSpc>
            </a:pPr>
            <a:r>
              <a:rPr lang="en-US" sz="1900"/>
              <a:t>advances money to finance a play.</a:t>
            </a:r>
          </a:p>
          <a:p>
            <a:pPr lvl="1">
              <a:lnSpc>
                <a:spcPct val="80000"/>
              </a:lnSpc>
            </a:pPr>
            <a:r>
              <a:rPr lang="en-US" sz="1900"/>
              <a:t>meets with agents who represent the playwrights.</a:t>
            </a:r>
          </a:p>
          <a:p>
            <a:pPr lvl="1">
              <a:lnSpc>
                <a:spcPct val="80000"/>
              </a:lnSpc>
            </a:pPr>
            <a:r>
              <a:rPr lang="en-US" sz="1900"/>
              <a:t>works with a playwright on changes to a play.</a:t>
            </a:r>
          </a:p>
          <a:p>
            <a:pPr>
              <a:lnSpc>
                <a:spcPct val="80000"/>
              </a:lnSpc>
            </a:pPr>
            <a:r>
              <a:rPr lang="en-US" sz="2200"/>
              <a:t>Theater is a collaborative medium.</a:t>
            </a:r>
          </a:p>
          <a:p>
            <a:pPr>
              <a:lnSpc>
                <a:spcPct val="80000"/>
              </a:lnSpc>
            </a:pPr>
            <a:r>
              <a:rPr lang="en-US" sz="2200"/>
              <a:t>A director and actors “take away” a play from its author.</a:t>
            </a:r>
          </a:p>
          <a:p>
            <a:pPr>
              <a:lnSpc>
                <a:spcPct val="80000"/>
              </a:lnSpc>
            </a:pPr>
            <a:r>
              <a:rPr lang="en-US" sz="2200"/>
              <a:t>Rehearsals are both pleasant and tense.</a:t>
            </a:r>
          </a:p>
          <a:p>
            <a:pPr>
              <a:lnSpc>
                <a:spcPct val="80000"/>
              </a:lnSpc>
            </a:pPr>
            <a:r>
              <a:rPr lang="en-US" sz="2200"/>
              <a:t>Producers seldom take risks on plays.</a:t>
            </a:r>
          </a:p>
          <a:p>
            <a:pPr>
              <a:lnSpc>
                <a:spcPct val="80000"/>
              </a:lnSpc>
            </a:pPr>
            <a:r>
              <a:rPr lang="en-US" sz="2200"/>
              <a:t>Thousands of plays are copyrighted each year.</a:t>
            </a:r>
          </a:p>
          <a:p>
            <a:pPr>
              <a:lnSpc>
                <a:spcPct val="80000"/>
              </a:lnSpc>
            </a:pPr>
            <a:r>
              <a:rPr lang="en-US" sz="2200"/>
              <a:t>The audience can contribute to a good performance</a:t>
            </a:r>
            <a:r>
              <a:rPr lang="en-US" sz="200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r>
              <a:rPr lang="en-US"/>
              <a:t>Puritanism</a:t>
            </a:r>
          </a:p>
        </p:txBody>
      </p:sp>
      <p:sp>
        <p:nvSpPr>
          <p:cNvPr id="410631" name="Rectangle 7"/>
          <p:cNvSpPr>
            <a:spLocks noGrp="1" noChangeArrowheads="1"/>
          </p:cNvSpPr>
          <p:nvPr>
            <p:ph type="body" idx="1"/>
          </p:nvPr>
        </p:nvSpPr>
        <p:spPr>
          <a:xfrm>
            <a:off x="533400" y="2286000"/>
            <a:ext cx="8153400" cy="3581400"/>
          </a:xfrm>
        </p:spPr>
        <p:txBody>
          <a:bodyPr/>
          <a:lstStyle/>
          <a:p>
            <a:r>
              <a:rPr lang="en-US" sz="2700"/>
              <a:t>Christian faith that originated in England during the early 1600s</a:t>
            </a:r>
          </a:p>
          <a:p>
            <a:r>
              <a:rPr lang="en-US" sz="2700"/>
              <a:t>Puritans believed in predestination</a:t>
            </a:r>
          </a:p>
          <a:p>
            <a:r>
              <a:rPr lang="en-US" sz="2700"/>
              <a:t>They split from the Church of England in 1633</a:t>
            </a:r>
          </a:p>
          <a:p>
            <a:r>
              <a:rPr lang="en-US" sz="2700"/>
              <a:t>Many emigrated to the American colonies</a:t>
            </a:r>
          </a:p>
          <a:p>
            <a:r>
              <a:rPr lang="en-US" sz="2700"/>
              <a:t>Their radical beliefs flourished in the new world</a:t>
            </a:r>
          </a:p>
        </p:txBody>
      </p:sp>
      <p:pic>
        <p:nvPicPr>
          <p:cNvPr id="410629" name="Picture 5" descr="puritans_1_lg"/>
          <p:cNvPicPr>
            <a:picLocks noGrp="1" noChangeAspect="1" noChangeArrowheads="1"/>
          </p:cNvPicPr>
          <p:nvPr>
            <p:ph idx="4294967295"/>
          </p:nvPr>
        </p:nvPicPr>
        <p:blipFill>
          <a:blip r:embed="rId3" cstate="print"/>
          <a:srcRect/>
          <a:stretch>
            <a:fillRect/>
          </a:stretch>
        </p:blipFill>
        <p:spPr>
          <a:xfrm>
            <a:off x="4495800" y="457200"/>
            <a:ext cx="2743200" cy="1649413"/>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a:t>Witchcraft in Salem</a:t>
            </a:r>
          </a:p>
        </p:txBody>
      </p:sp>
      <p:sp>
        <p:nvSpPr>
          <p:cNvPr id="409607" name="Rectangle 7"/>
          <p:cNvSpPr>
            <a:spLocks noGrp="1" noChangeArrowheads="1"/>
          </p:cNvSpPr>
          <p:nvPr>
            <p:ph type="body" idx="1"/>
          </p:nvPr>
        </p:nvSpPr>
        <p:spPr>
          <a:xfrm>
            <a:off x="533400" y="1828800"/>
            <a:ext cx="4724400" cy="4038600"/>
          </a:xfrm>
        </p:spPr>
        <p:txBody>
          <a:bodyPr/>
          <a:lstStyle/>
          <a:p>
            <a:pPr>
              <a:lnSpc>
                <a:spcPct val="90000"/>
              </a:lnSpc>
            </a:pPr>
            <a:r>
              <a:rPr lang="en-US" sz="2200"/>
              <a:t>Like all Puritans, the residents of Salem Village believed in witches and in witchcraft.  </a:t>
            </a:r>
          </a:p>
          <a:p>
            <a:pPr>
              <a:lnSpc>
                <a:spcPct val="90000"/>
              </a:lnSpc>
            </a:pPr>
            <a:r>
              <a:rPr lang="en-US" sz="2200"/>
              <a:t>They believed that witchcraft was “entering into a compact with the devil in exchange for certain powers to do evil.”  </a:t>
            </a:r>
          </a:p>
          <a:p>
            <a:pPr>
              <a:lnSpc>
                <a:spcPct val="90000"/>
              </a:lnSpc>
            </a:pPr>
            <a:r>
              <a:rPr lang="en-US" sz="2200"/>
              <a:t>They considered witchcraft both a sin and a crime; it was a very serious accusation, which was carefully and thoroughly investigated.</a:t>
            </a:r>
          </a:p>
        </p:txBody>
      </p:sp>
      <p:pic>
        <p:nvPicPr>
          <p:cNvPr id="409605" name="Picture 5" descr="jacobstrial"/>
          <p:cNvPicPr>
            <a:picLocks noGrp="1" noChangeAspect="1" noChangeArrowheads="1"/>
          </p:cNvPicPr>
          <p:nvPr>
            <p:ph idx="4294967295"/>
          </p:nvPr>
        </p:nvPicPr>
        <p:blipFill>
          <a:blip r:embed="rId3" cstate="print"/>
          <a:srcRect/>
          <a:stretch>
            <a:fillRect/>
          </a:stretch>
        </p:blipFill>
        <p:spPr>
          <a:xfrm>
            <a:off x="5181600" y="2590800"/>
            <a:ext cx="3276600" cy="2403475"/>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US"/>
              <a:t>Witchcraft in Salem</a:t>
            </a:r>
          </a:p>
        </p:txBody>
      </p:sp>
      <p:sp>
        <p:nvSpPr>
          <p:cNvPr id="445443" name="Rectangle 3"/>
          <p:cNvSpPr>
            <a:spLocks noGrp="1" noChangeArrowheads="1"/>
          </p:cNvSpPr>
          <p:nvPr>
            <p:ph type="body" sz="half" idx="1"/>
          </p:nvPr>
        </p:nvSpPr>
        <p:spPr/>
        <p:txBody>
          <a:bodyPr/>
          <a:lstStyle/>
          <a:p>
            <a:pPr>
              <a:lnSpc>
                <a:spcPct val="90000"/>
              </a:lnSpc>
            </a:pPr>
            <a:r>
              <a:rPr lang="en-US" sz="2000"/>
              <a:t>The witchcraft hysteria began in Salem, Massachusetts, in early 1692.</a:t>
            </a:r>
          </a:p>
          <a:p>
            <a:pPr>
              <a:lnSpc>
                <a:spcPct val="90000"/>
              </a:lnSpc>
            </a:pPr>
            <a:r>
              <a:rPr lang="en-US" sz="2000"/>
              <a:t>Reverend Samuel Parris’s daughter and Abigail Williams started having fits of convulsion, screaming, and hallucination.</a:t>
            </a:r>
          </a:p>
          <a:p>
            <a:pPr>
              <a:lnSpc>
                <a:spcPct val="90000"/>
              </a:lnSpc>
            </a:pPr>
            <a:r>
              <a:rPr lang="en-US" sz="2000"/>
              <a:t>A doctor examined the girls and concluded that the only explanation for these bizarre  behaviors was witchcraft.</a:t>
            </a:r>
          </a:p>
        </p:txBody>
      </p:sp>
      <p:pic>
        <p:nvPicPr>
          <p:cNvPr id="445447" name="Picture 7" descr="salemwitchtrials">
            <a:hlinkClick r:id="rId3"/>
          </p:cNvPr>
          <p:cNvPicPr>
            <a:picLocks noGrp="1" noChangeAspect="1" noChangeArrowheads="1"/>
          </p:cNvPicPr>
          <p:nvPr>
            <p:ph sz="quarter" idx="2"/>
          </p:nvPr>
        </p:nvPicPr>
        <p:blipFill>
          <a:blip r:embed="rId4" cstate="print"/>
          <a:srcRect/>
          <a:stretch>
            <a:fillRect/>
          </a:stretch>
        </p:blipFill>
        <p:spPr>
          <a:xfrm>
            <a:off x="4724400" y="2362200"/>
            <a:ext cx="3810000" cy="2994025"/>
          </a:xfrm>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a:t>Witchcraft in Salem	</a:t>
            </a:r>
          </a:p>
        </p:txBody>
      </p:sp>
      <p:sp>
        <p:nvSpPr>
          <p:cNvPr id="446467" name="Rectangle 3"/>
          <p:cNvSpPr>
            <a:spLocks noGrp="1" noChangeArrowheads="1"/>
          </p:cNvSpPr>
          <p:nvPr>
            <p:ph type="body" sz="half" idx="1"/>
          </p:nvPr>
        </p:nvSpPr>
        <p:spPr/>
        <p:txBody>
          <a:bodyPr/>
          <a:lstStyle/>
          <a:p>
            <a:pPr>
              <a:lnSpc>
                <a:spcPct val="90000"/>
              </a:lnSpc>
            </a:pPr>
            <a:r>
              <a:rPr lang="en-US" sz="2300"/>
              <a:t>A recently published book of the time detailed the symptoms of witchcraft; the girls’ fits were much like those described in the book.</a:t>
            </a:r>
          </a:p>
          <a:p>
            <a:pPr>
              <a:lnSpc>
                <a:spcPct val="90000"/>
              </a:lnSpc>
            </a:pPr>
            <a:r>
              <a:rPr lang="en-US" sz="2300"/>
              <a:t>Therefore, the Puritans of Salem were quick to believe the doctor’s diagnosis.</a:t>
            </a:r>
          </a:p>
        </p:txBody>
      </p:sp>
      <p:pic>
        <p:nvPicPr>
          <p:cNvPr id="446469" name="Picture 5" descr="Salem village witchcraft trials in the 1690s. (THE LIBRARY OF CONGRESS)"/>
          <p:cNvPicPr>
            <a:picLocks noChangeAspect="1" noChangeArrowheads="1"/>
          </p:cNvPicPr>
          <p:nvPr/>
        </p:nvPicPr>
        <p:blipFill>
          <a:blip r:embed="rId3" cstate="print"/>
          <a:srcRect l="11200" r="16000"/>
          <a:stretch>
            <a:fillRect/>
          </a:stretch>
        </p:blipFill>
        <p:spPr bwMode="auto">
          <a:xfrm>
            <a:off x="4953000" y="2286000"/>
            <a:ext cx="3467100" cy="3343275"/>
          </a:xfrm>
          <a:prstGeom prst="rect">
            <a:avLst/>
          </a:prstGeom>
          <a:noFill/>
        </p:spPr>
      </p:pic>
      <p:pic>
        <p:nvPicPr>
          <p:cNvPr id="446470" name="Picture 6" descr="MCj04326450000[1]"/>
          <p:cNvPicPr>
            <a:picLocks noGrp="1" noChangeAspect="1" noChangeArrowheads="1"/>
          </p:cNvPicPr>
          <p:nvPr>
            <p:ph sz="half" idx="2"/>
          </p:nvPr>
        </p:nvPicPr>
        <p:blipFill>
          <a:blip r:embed="rId4" cstate="print"/>
          <a:srcRect/>
          <a:stretch>
            <a:fillRect/>
          </a:stretch>
        </p:blipFill>
        <p:spPr>
          <a:xfrm>
            <a:off x="5867400" y="457200"/>
            <a:ext cx="1181100" cy="1181100"/>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r>
              <a:rPr lang="en-US"/>
              <a:t>Witchcraft in Salem	</a:t>
            </a:r>
          </a:p>
        </p:txBody>
      </p:sp>
      <p:sp>
        <p:nvSpPr>
          <p:cNvPr id="447491" name="Rectangle 3"/>
          <p:cNvSpPr>
            <a:spLocks noGrp="1" noChangeArrowheads="1"/>
          </p:cNvSpPr>
          <p:nvPr>
            <p:ph type="body" idx="1"/>
          </p:nvPr>
        </p:nvSpPr>
        <p:spPr>
          <a:xfrm>
            <a:off x="533400" y="1828800"/>
            <a:ext cx="4343400" cy="4038600"/>
          </a:xfrm>
        </p:spPr>
        <p:txBody>
          <a:bodyPr/>
          <a:lstStyle/>
          <a:p>
            <a:r>
              <a:rPr lang="en-US"/>
              <a:t>The girls pointed fingers at Tituba (the Parris’ slave), Sarah Good, and Sarah Osborn, which sparked a witch hunt.</a:t>
            </a:r>
          </a:p>
          <a:p>
            <a:endParaRPr lang="en-US"/>
          </a:p>
        </p:txBody>
      </p:sp>
      <p:pic>
        <p:nvPicPr>
          <p:cNvPr id="447493" name="Picture 5" descr="titubaswmus1"/>
          <p:cNvPicPr>
            <a:picLocks noChangeAspect="1" noChangeArrowheads="1"/>
          </p:cNvPicPr>
          <p:nvPr/>
        </p:nvPicPr>
        <p:blipFill>
          <a:blip r:embed="rId3" cstate="print"/>
          <a:srcRect l="17363" r="21202"/>
          <a:stretch>
            <a:fillRect/>
          </a:stretch>
        </p:blipFill>
        <p:spPr bwMode="auto">
          <a:xfrm>
            <a:off x="4953000" y="1981200"/>
            <a:ext cx="3505200" cy="36004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44" name="Rectangle 8"/>
          <p:cNvSpPr>
            <a:spLocks noGrp="1" noChangeArrowheads="1"/>
          </p:cNvSpPr>
          <p:nvPr>
            <p:ph type="title"/>
          </p:nvPr>
        </p:nvSpPr>
        <p:spPr/>
        <p:txBody>
          <a:bodyPr/>
          <a:lstStyle/>
          <a:p>
            <a:r>
              <a:rPr lang="en-US"/>
              <a:t>Witchcraft in Salem</a:t>
            </a:r>
          </a:p>
        </p:txBody>
      </p:sp>
      <p:sp>
        <p:nvSpPr>
          <p:cNvPr id="449545" name="Rectangle 9"/>
          <p:cNvSpPr>
            <a:spLocks noGrp="1" noChangeArrowheads="1"/>
          </p:cNvSpPr>
          <p:nvPr>
            <p:ph type="body" sz="half" idx="1"/>
          </p:nvPr>
        </p:nvSpPr>
        <p:spPr>
          <a:xfrm>
            <a:off x="533400" y="1828800"/>
            <a:ext cx="4572000" cy="4038600"/>
          </a:xfrm>
        </p:spPr>
        <p:txBody>
          <a:bodyPr/>
          <a:lstStyle/>
          <a:p>
            <a:pPr>
              <a:lnSpc>
                <a:spcPct val="90000"/>
              </a:lnSpc>
            </a:pPr>
            <a:r>
              <a:rPr lang="en-US" sz="2300"/>
              <a:t>During the next eight months of terror, more than 150 people were imprisoned for witchcraft.</a:t>
            </a:r>
          </a:p>
          <a:p>
            <a:pPr>
              <a:lnSpc>
                <a:spcPct val="90000"/>
              </a:lnSpc>
            </a:pPr>
            <a:r>
              <a:rPr lang="en-US" sz="2300"/>
              <a:t>By the time court was dismissed, 27 people had been convicted, 19 hanged, and 1 pressed to death.</a:t>
            </a:r>
          </a:p>
          <a:p>
            <a:pPr>
              <a:lnSpc>
                <a:spcPct val="90000"/>
              </a:lnSpc>
            </a:pPr>
            <a:r>
              <a:rPr lang="en-US" sz="2300"/>
              <a:t>The hysteria that snowballed in Salem reveals how deep the belief in the supernatural ran in colonial America.</a:t>
            </a:r>
          </a:p>
        </p:txBody>
      </p:sp>
      <p:sp>
        <p:nvSpPr>
          <p:cNvPr id="449546" name="Rectangle 10"/>
          <p:cNvSpPr>
            <a:spLocks noGrp="1" noChangeArrowheads="1"/>
          </p:cNvSpPr>
          <p:nvPr>
            <p:ph type="body" sz="half" idx="2"/>
          </p:nvPr>
        </p:nvSpPr>
        <p:spPr/>
        <p:txBody>
          <a:bodyPr/>
          <a:lstStyle/>
          <a:p>
            <a:pPr>
              <a:lnSpc>
                <a:spcPct val="90000"/>
              </a:lnSpc>
              <a:buFont typeface="Wingdings" pitchFamily="2" charset="2"/>
              <a:buNone/>
            </a:pPr>
            <a:endParaRPr lang="en-GB" sz="2300"/>
          </a:p>
        </p:txBody>
      </p:sp>
      <p:pic>
        <p:nvPicPr>
          <p:cNvPr id="449541" name="Picture 5" descr="casepic1"/>
          <p:cNvPicPr>
            <a:picLocks noGrp="1" noChangeAspect="1" noChangeArrowheads="1"/>
          </p:cNvPicPr>
          <p:nvPr>
            <p:ph idx="4294967295"/>
          </p:nvPr>
        </p:nvPicPr>
        <p:blipFill>
          <a:blip r:embed="rId3" cstate="print"/>
          <a:srcRect/>
          <a:stretch>
            <a:fillRect/>
          </a:stretch>
        </p:blipFill>
        <p:spPr>
          <a:xfrm>
            <a:off x="5181600" y="2060575"/>
            <a:ext cx="3452813" cy="3432175"/>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r>
              <a:rPr lang="en-US"/>
              <a:t>McCarthyism	</a:t>
            </a:r>
          </a:p>
        </p:txBody>
      </p:sp>
      <p:sp>
        <p:nvSpPr>
          <p:cNvPr id="411655" name="Rectangle 7"/>
          <p:cNvSpPr>
            <a:spLocks noGrp="1" noChangeArrowheads="1"/>
          </p:cNvSpPr>
          <p:nvPr>
            <p:ph type="body" idx="1"/>
          </p:nvPr>
        </p:nvSpPr>
        <p:spPr>
          <a:xfrm>
            <a:off x="533400" y="2209800"/>
            <a:ext cx="8153400" cy="3657600"/>
          </a:xfrm>
        </p:spPr>
        <p:txBody>
          <a:bodyPr/>
          <a:lstStyle/>
          <a:p>
            <a:pPr>
              <a:lnSpc>
                <a:spcPct val="90000"/>
              </a:lnSpc>
            </a:pPr>
            <a:r>
              <a:rPr lang="en-US" sz="2200"/>
              <a:t>McCarthyism is the term used to describe a period of intense suspicion in the United States during the early 1950s.  </a:t>
            </a:r>
          </a:p>
          <a:p>
            <a:pPr>
              <a:lnSpc>
                <a:spcPct val="90000"/>
              </a:lnSpc>
            </a:pPr>
            <a:r>
              <a:rPr lang="en-US" sz="2200"/>
              <a:t>It began when Senator Joseph McCarthy, a U.S. senator from Wisconsin, claimed that communists had infiltrated the Department of State.</a:t>
            </a:r>
          </a:p>
          <a:p>
            <a:pPr>
              <a:lnSpc>
                <a:spcPct val="90000"/>
              </a:lnSpc>
            </a:pPr>
            <a:r>
              <a:rPr lang="en-US" sz="2200"/>
              <a:t>A special House Committee on Un-American Activities was formed to investigate allegations of communism.</a:t>
            </a:r>
          </a:p>
          <a:p>
            <a:pPr>
              <a:lnSpc>
                <a:spcPct val="90000"/>
              </a:lnSpc>
            </a:pPr>
            <a:r>
              <a:rPr lang="en-US" sz="2200"/>
              <a:t>During this period, people from all walks of life became the subjects of aggressive “witch hunts” often based on inconclusive, questionable evidence.</a:t>
            </a:r>
          </a:p>
        </p:txBody>
      </p:sp>
      <p:pic>
        <p:nvPicPr>
          <p:cNvPr id="411653" name="Picture 5" descr="mccarthy-joseph"/>
          <p:cNvPicPr>
            <a:picLocks noGrp="1" noChangeAspect="1" noChangeArrowheads="1"/>
          </p:cNvPicPr>
          <p:nvPr>
            <p:ph idx="4294967295"/>
          </p:nvPr>
        </p:nvPicPr>
        <p:blipFill>
          <a:blip r:embed="rId3" cstate="print"/>
          <a:srcRect/>
          <a:stretch>
            <a:fillRect/>
          </a:stretch>
        </p:blipFill>
        <p:spPr>
          <a:xfrm>
            <a:off x="4800600" y="381000"/>
            <a:ext cx="1271588" cy="1752600"/>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578</TotalTime>
  <Words>931</Words>
  <Application>Microsoft Office PowerPoint</Application>
  <PresentationFormat>On-screen Show (4:3)</PresentationFormat>
  <Paragraphs>139</Paragraphs>
  <Slides>25</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Refined</vt:lpstr>
      <vt:lpstr>Acrobat Document</vt:lpstr>
      <vt:lpstr> The  Crucible</vt:lpstr>
      <vt:lpstr>The Crucible is . . .</vt:lpstr>
      <vt:lpstr>Puritanism</vt:lpstr>
      <vt:lpstr>Witchcraft in Salem</vt:lpstr>
      <vt:lpstr>Witchcraft in Salem</vt:lpstr>
      <vt:lpstr>Witchcraft in Salem </vt:lpstr>
      <vt:lpstr>Witchcraft in Salem </vt:lpstr>
      <vt:lpstr>Witchcraft in Salem</vt:lpstr>
      <vt:lpstr>McCarthyism </vt:lpstr>
      <vt:lpstr>McCarthyism</vt:lpstr>
      <vt:lpstr>McCarthyism</vt:lpstr>
      <vt:lpstr>             McCarthyism Clip</vt:lpstr>
      <vt:lpstr>Arthur Miller </vt:lpstr>
      <vt:lpstr>  Arthur Miller – 60 Minutes Clips</vt:lpstr>
      <vt:lpstr>Abigail Williams</vt:lpstr>
      <vt:lpstr>John Proctor</vt:lpstr>
      <vt:lpstr>Elizabeth Proctor</vt:lpstr>
      <vt:lpstr>Tituba</vt:lpstr>
      <vt:lpstr>Reverend Parris</vt:lpstr>
      <vt:lpstr>Deputy Governor Danforth</vt:lpstr>
      <vt:lpstr>The Girls        </vt:lpstr>
      <vt:lpstr> Drama Basics </vt:lpstr>
      <vt:lpstr>Drama Basics (cont’d)</vt:lpstr>
      <vt:lpstr>American Drama</vt:lpstr>
      <vt:lpstr>American Drama (cont’d)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Crucible</dc:title>
  <dc:creator>Lisa LeAnn Ward</dc:creator>
  <cp:lastModifiedBy>Windows User</cp:lastModifiedBy>
  <cp:revision>49</cp:revision>
  <cp:lastPrinted>1601-01-01T00:00:00Z</cp:lastPrinted>
  <dcterms:created xsi:type="dcterms:W3CDTF">2007-10-01T02:19:45Z</dcterms:created>
  <dcterms:modified xsi:type="dcterms:W3CDTF">2015-10-29T16:07:53Z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