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AC5C72-9AE2-4B59-A341-4577B427D03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EC8A3E8-2F97-4330-BD41-219B9AD3FD67}" type="slidenum">
              <a:rPr lang="en-GB"/>
              <a:pPr/>
              <a:t>1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F13EE2E-BAA9-46F7-8EC4-7DF668341628}" type="slidenum">
              <a:rPr lang="en-GB"/>
              <a:pPr/>
              <a:t>10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8F5708C-4D0C-428B-9B1F-6E13F8190A46}" type="slidenum">
              <a:rPr lang="en-GB"/>
              <a:pPr/>
              <a:t>11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D11127F7-ECB3-40F3-A0E4-8F860CBA816E}" type="slidenum">
              <a:rPr lang="en-GB"/>
              <a:pPr/>
              <a:t>12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BBF3823-2A86-4E35-AFD8-05399B140970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BC01F75-BCE0-4FB2-AAD8-B3113F33126D}" type="slidenum">
              <a:rPr lang="en-GB"/>
              <a:pPr/>
              <a:t>14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66F9970-BBDF-4EDB-B75A-8648668A50CD}" type="slidenum">
              <a:rPr lang="en-GB"/>
              <a:pPr/>
              <a:t>15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94E7811-124B-4F52-A54E-6D0807139F05}" type="slidenum">
              <a:rPr lang="en-GB"/>
              <a:pPr/>
              <a:t>16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E04EDEF-E7DC-4E1F-89E6-9724BA5F7E10}" type="slidenum">
              <a:rPr lang="en-GB"/>
              <a:pPr/>
              <a:t>17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80EA2E1-6227-4BAB-8256-4F8231DAA228}" type="slidenum">
              <a:rPr lang="en-GB"/>
              <a:pPr/>
              <a:t>18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542F232-2740-4A9E-9309-6FAC24DC6CB9}" type="slidenum">
              <a:rPr lang="en-GB"/>
              <a:pPr/>
              <a:t>19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C665756-C365-45A7-954B-E0DC98FC1D10}" type="slidenum">
              <a:rPr lang="en-GB"/>
              <a:pPr/>
              <a:t>2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EFBAEB0-808F-4399-BD09-57ABDDECE1BE}" type="slidenum">
              <a:rPr lang="en-GB"/>
              <a:pPr/>
              <a:t>20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1BCCF51-EEE7-47B2-A7E2-421B2B5C1F98}" type="slidenum">
              <a:rPr lang="en-GB"/>
              <a:pPr/>
              <a:t>21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47A5435-F4C3-4276-A6DB-EC2B02DDF020}" type="slidenum">
              <a:rPr lang="en-GB"/>
              <a:pPr/>
              <a:t>22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04BE885-2282-4622-AD46-4BAF3547F664}" type="slidenum">
              <a:rPr lang="en-GB"/>
              <a:pPr/>
              <a:t>23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F175724C-FD55-4E4E-AB06-28653518CE90}" type="slidenum">
              <a:rPr lang="en-GB"/>
              <a:pPr/>
              <a:t>24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2225836-7C6B-4686-BA17-2B4595FB7830}" type="slidenum">
              <a:rPr lang="en-GB"/>
              <a:pPr/>
              <a:t>3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B4565F8-4CB2-49B8-8706-71B711E3A4FC}" type="slidenum">
              <a:rPr lang="en-GB"/>
              <a:pPr/>
              <a:t>4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0C31C6B-4E1D-48A9-95DA-A08D4E69FD41}" type="slidenum">
              <a:rPr lang="en-GB"/>
              <a:pPr/>
              <a:t>5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19B928A-BE48-4BC5-B776-EF369CD10F6A}" type="slidenum">
              <a:rPr lang="en-GB"/>
              <a:pPr/>
              <a:t>6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B1E378C-4A06-4367-BD8F-EFB06E2D6591}" type="slidenum">
              <a:rPr lang="en-GB"/>
              <a:pPr/>
              <a:t>7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BF5A0DB-5884-4AE4-878B-BC8398FC6C2A}" type="slidenum">
              <a:rPr lang="en-GB"/>
              <a:pPr/>
              <a:t>8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682F4A6-AEC1-4345-9B28-3B5B3ED0A30E}" type="slidenum">
              <a:rPr lang="en-GB"/>
              <a:pPr/>
              <a:t>9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801FE96-C7D1-4521-BDCE-1BE6C0E73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63F60-8BEC-441A-9357-DCDC7A409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5DEDF-A23F-4E94-B888-6A962BA18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39FC9-26F0-423B-8390-932DE2FA2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B9285-4ACF-4CB8-9CC5-F7A5BFC49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08E1-51CD-47B0-850D-04544D864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1CF27-0D40-4732-B7A5-066BF2295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D16EF-7F63-438B-810E-577898A0D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55E65-D151-464C-9A8C-847276024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2ACE0-B14A-4B71-BA95-934CA642C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F31C3-F237-4E46-B5BE-E72C5634D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D2636-7BFF-43AA-A24B-3FED53C33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97BF1-F0A8-4CC5-9EE6-72E862386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A2E254-9BCF-4CC6-80D6-14017942BF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teachpol.tcnj.edu/amer_pol_hist/thumbnail45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524000"/>
            <a:ext cx="3881438" cy="2133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 Kill a Mockingbird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886200"/>
            <a:ext cx="28194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By Harper Lee</a:t>
            </a:r>
          </a:p>
        </p:txBody>
      </p:sp>
      <p:pic>
        <p:nvPicPr>
          <p:cNvPr id="4099" name="Picture 6" descr="mockingbi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381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0"/>
            <a:ext cx="5329238" cy="1143000"/>
          </a:xfrm>
        </p:spPr>
        <p:txBody>
          <a:bodyPr/>
          <a:lstStyle/>
          <a:p>
            <a:pPr eaLnBrk="1" hangingPunct="1"/>
            <a:r>
              <a:rPr lang="en-US" smtClean="0"/>
              <a:t>Arthur </a:t>
            </a:r>
            <a:r>
              <a:rPr lang="ja-JP" altLang="en-US" smtClean="0"/>
              <a:t>“</a:t>
            </a:r>
            <a:r>
              <a:rPr lang="en-US" altLang="ja-JP" smtClean="0"/>
              <a:t>Boo</a:t>
            </a:r>
            <a:r>
              <a:rPr lang="ja-JP" altLang="en-US" smtClean="0"/>
              <a:t>”</a:t>
            </a:r>
            <a:r>
              <a:rPr lang="en-US" altLang="ja-JP" smtClean="0"/>
              <a:t> Radley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362200"/>
            <a:ext cx="8226425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enigma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adult man, whose father has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sentenced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 him to a lifetime confinement to their house because of some mischief he got into when he was a teenager.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 a reputation of being a lunatic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Basically a harmless, well-meaning person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Sometimes childlike in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Starving for love and affection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Saves Jem and Scout from certain danger</a:t>
            </a:r>
          </a:p>
        </p:txBody>
      </p:sp>
      <p:pic>
        <p:nvPicPr>
          <p:cNvPr id="22531" name="Picture 5" descr="200px-Killmockingbird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4938"/>
            <a:ext cx="23622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 Robinson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98613"/>
            <a:ext cx="4262438" cy="4802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young, harmless, innocent, hardworking black man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Has a crippled left hand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Married with three children. Works on a farm belonging to Mr. Link Deas, a white man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Will be falsely accused of raping a white girl, Mayella Ewell</a:t>
            </a:r>
          </a:p>
        </p:txBody>
      </p:sp>
      <p:pic>
        <p:nvPicPr>
          <p:cNvPr id="24579" name="Picture 5" descr="Copy_of_Mockingbird2"/>
          <p:cNvPicPr>
            <a:picLocks noChangeAspect="1" noChangeArrowheads="1"/>
          </p:cNvPicPr>
          <p:nvPr/>
        </p:nvPicPr>
        <p:blipFill>
          <a:blip r:embed="rId3"/>
          <a:srcRect l="51555"/>
          <a:stretch>
            <a:fillRect/>
          </a:stretch>
        </p:blipFill>
        <p:spPr bwMode="auto">
          <a:xfrm>
            <a:off x="914400" y="1981200"/>
            <a:ext cx="2914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4497387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close friend of Jem and Scout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Usually lives in Maycomb only during the summer (stays with a relative)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Tells </a:t>
            </a:r>
            <a:r>
              <a:rPr lang="ja-JP" altLang="en-US" smtClean="0"/>
              <a:t>“</a:t>
            </a:r>
            <a:r>
              <a:rPr lang="en-US" altLang="ja-JP" smtClean="0"/>
              <a:t>big stories</a:t>
            </a:r>
            <a:r>
              <a:rPr lang="ja-JP" altLang="en-US" smtClean="0"/>
              <a:t>”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Has been deprived of love and affection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6627" name="Picture 5" descr="growin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05000"/>
            <a:ext cx="3200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Two Poor White Families:</a:t>
            </a:r>
            <a:br>
              <a:rPr lang="en-US" sz="4000" smtClean="0"/>
            </a:br>
            <a:r>
              <a:rPr lang="en-US" sz="2800" smtClean="0"/>
              <a:t>The Cunninghams                  The Ewells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Poor white family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Hard-working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Honest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Proud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Survive on very little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Always pay back their debts – even if it is with hickory nuts, turnips, or holly.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Poor white trash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Dirty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Lazy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Good-for-nothing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Never done a day</a:t>
            </a:r>
            <a:r>
              <a:rPr lang="ja-JP" altLang="en-US" smtClean="0"/>
              <a:t>’</a:t>
            </a:r>
            <a:r>
              <a:rPr lang="en-US" altLang="ja-JP" smtClean="0"/>
              <a:t>s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Foul-mouthed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Dishonest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Immoral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Black Community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Simple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Honest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Clean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Hard-working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God fearing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Proud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Would never take anything with paying it back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Respectful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Had stronger character than most of the whites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Oppressed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Uneducated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Discriminated against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Talked about badly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smtClean="0"/>
              <a:t>Deserve better than what is dished out to them by society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3750"/>
          </a:xfrm>
        </p:spPr>
        <p:txBody>
          <a:bodyPr/>
          <a:lstStyle/>
          <a:p>
            <a:pPr eaLnBrk="1" hangingPunct="1"/>
            <a:r>
              <a:rPr lang="en-US" smtClean="0"/>
              <a:t>Language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Sometimes the language of Scout will be that of her as a child; other times, she will be speaking in the voice of an adult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Atticus uses formal speech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Calpurnia uses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white language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in the Finch house and switches to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black jargon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when amidst blacks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Ewells use foul words and obscenities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Jem, Scout, and Dill will use slang words, typical of their 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Tom Robinson uses language typical of the southern black such as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suh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for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sir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and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chillun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for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children</a:t>
            </a:r>
            <a:r>
              <a:rPr lang="ja-JP" altLang="en-US" sz="2400" smtClean="0"/>
              <a:t>”</a:t>
            </a:r>
            <a:endParaRPr lang="en-US" altLang="ja-JP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Various derogatory terms for blacks will be used such as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nigger,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darky,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Negroes,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and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colored folk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– Lee uses such language to keep her novel naturally in sync with common language of the times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4400" smtClean="0"/>
              <a:t>Somber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4400" smtClean="0"/>
              <a:t>Serious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4400" smtClean="0"/>
              <a:t>Humorous  (at times)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3201987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Harper Lee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1600"/>
            <a:ext cx="4802187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She was born in 1926 in Monroeville, Alabama (the fictional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Maycomb, Alabama</a:t>
            </a:r>
            <a:r>
              <a:rPr lang="ja-JP" altLang="en-US" sz="2000" smtClean="0"/>
              <a:t>”</a:t>
            </a:r>
            <a:r>
              <a:rPr lang="en-US" altLang="ja-JP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Her father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Amasa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was a lawyer whom she deeply admired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Her mother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maiden name was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Finch</a:t>
            </a:r>
            <a:r>
              <a:rPr lang="ja-JP" altLang="en-US" sz="2000" smtClean="0"/>
              <a:t>”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Her own childhood mirrors that of the character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Scout</a:t>
            </a:r>
            <a:r>
              <a:rPr lang="ja-JP" altLang="en-US" sz="2000" smtClean="0"/>
              <a:t>”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1960 she published her only novel –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To Kill a Mockingbird</a:t>
            </a:r>
            <a:r>
              <a:rPr lang="ja-JP" altLang="en-US" sz="2000" smtClean="0"/>
              <a:t>”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It received the Pulitzer Prize for Literature in 1961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Since 1960,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To Kill a Mockingbird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has never been out of print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At age 81, she is alive and resides in New York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She rarely makes public appearances or gives interviews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30727" name="Picture 7" descr="harper_le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2000"/>
          </a:blip>
          <a:srcRect l="48485" t="16667"/>
          <a:stretch>
            <a:fillRect/>
          </a:stretch>
        </p:blipFill>
        <p:spPr>
          <a:xfrm>
            <a:off x="6172200" y="381000"/>
            <a:ext cx="1700213" cy="3200400"/>
          </a:xfrm>
          <a:noFill/>
        </p:spPr>
      </p:pic>
      <p:pic>
        <p:nvPicPr>
          <p:cNvPr id="36868" name="Picture 10" descr="Harper Lee receives an honorary degree from the University of Notre Dame, Indiana, 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886200"/>
            <a:ext cx="33813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During the 1930s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19200"/>
            <a:ext cx="4037012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smtClean="0"/>
              <a:t>Race Relations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Nine black teenagers are falsely charged with raping two white women in Scottsboro, Alabama; eight are convicted and sentenced to death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The U.S. Supreme Court reverses their convictions because their constitutional rights had been violated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The teens are tried for a second time, and are again found guilty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The Supreme Court reverses the convictions again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Eventually, four of the defendants are freed; the other five serve prison terms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The last Scottsboro defendant was paroled in 1950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1800" smtClean="0"/>
              <a:t>It was virtually impossible for a black to receive a fair trial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smtClean="0"/>
          </a:p>
        </p:txBody>
      </p:sp>
      <p:pic>
        <p:nvPicPr>
          <p:cNvPr id="38915" name="Picture 7" descr="SCOT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1910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 descr="FDR%20fireside%20chat%20March%20193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4038600"/>
            <a:ext cx="3122613" cy="2395538"/>
          </a:xfr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226425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Life During the 1930s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838200"/>
            <a:ext cx="426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Great Depression sweeps the nation – Many families do not even have money for basic needs such as food, clothing, and shelter.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per capita income for families in Alabama (and Oklahoma) is $125 - $250 a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Many southern blacks pick cotton for a living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Franklin D. Roosevelt is President</a:t>
            </a:r>
          </a:p>
        </p:txBody>
      </p:sp>
      <p:pic>
        <p:nvPicPr>
          <p:cNvPr id="40964" name="Picture 5" descr="acoffee"/>
          <p:cNvPicPr>
            <a:picLocks noChangeAspect="1" noChangeArrowheads="1"/>
          </p:cNvPicPr>
          <p:nvPr/>
        </p:nvPicPr>
        <p:blipFill>
          <a:blip r:embed="rId4"/>
          <a:srcRect b="17714"/>
          <a:stretch>
            <a:fillRect/>
          </a:stretch>
        </p:blipFill>
        <p:spPr bwMode="auto">
          <a:xfrm>
            <a:off x="5334000" y="1600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1" descr="DLange"/>
          <p:cNvPicPr>
            <a:picLocks noChangeAspect="1" noChangeArrowheads="1"/>
          </p:cNvPicPr>
          <p:nvPr/>
        </p:nvPicPr>
        <p:blipFill>
          <a:blip r:embed="rId5"/>
          <a:srcRect l="10965" t="13266" r="20503" b="13773"/>
          <a:stretch>
            <a:fillRect/>
          </a:stretch>
        </p:blipFill>
        <p:spPr bwMode="auto">
          <a:xfrm>
            <a:off x="3657600" y="4191000"/>
            <a:ext cx="155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 descr="oldcotton"/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lum bright="12000"/>
          </a:blip>
          <a:srcRect/>
          <a:stretch>
            <a:fillRect/>
          </a:stretch>
        </p:blipFill>
        <p:spPr>
          <a:xfrm>
            <a:off x="609600" y="4419600"/>
            <a:ext cx="2667000" cy="2000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2800" smtClean="0"/>
              <a:t>Maycomb, Alabama (fictional city)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2800" smtClean="0"/>
              <a:t>1933-1935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2800" smtClean="0"/>
              <a:t>Although slavery has long been abolished, the Southerners in Maycomb continue to believe in white supremacy.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smtClean="0"/>
          </a:p>
        </p:txBody>
      </p:sp>
      <p:pic>
        <p:nvPicPr>
          <p:cNvPr id="6152" name="Picture 8" descr="Old Monroe County Courthouse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368550"/>
            <a:ext cx="4267200" cy="2622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28600"/>
            <a:ext cx="8226425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Life During the 1930s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66800"/>
            <a:ext cx="5183187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Hitler is Chancellor of Germany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He believes that Jews, African Americans, and other races are inferior to Anglo-Saxons.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 1936, Jesse Owens, a black American athlete, traveled to Germany to participate in the Summer Olympics.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Owens</a:t>
            </a:r>
            <a:r>
              <a:rPr lang="ja-JP" altLang="en-US" sz="2000" smtClean="0"/>
              <a:t>’</a:t>
            </a:r>
            <a:r>
              <a:rPr lang="en-US" altLang="ja-JP" sz="2000" smtClean="0"/>
              <a:t> biggest competitor in the long jump was a German named Luz Long.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Despite racial tensions, the two became good friends.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Jesse Owens won the gold medal and Long won the silver.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Long was later killed during World War II, and Jesse Owens traveled back to Germany to pay his respects when the war was over.</a:t>
            </a:r>
          </a:p>
        </p:txBody>
      </p:sp>
      <p:pic>
        <p:nvPicPr>
          <p:cNvPr id="43011" name="Picture 7" descr="owe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19600"/>
            <a:ext cx="2609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hitler4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48400" y="1143000"/>
            <a:ext cx="2054225" cy="297338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Legal Segregation in Alabama, 1923-1940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828800"/>
            <a:ext cx="4037012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No white female nurses in hospitals that treat black men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Separate passenger cars for whites and blacks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Separate waiting rooms for whites and blacks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Separation of white and black convicts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Separate schools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 interracial marriages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Segregated water fountains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Segregated theatres</a:t>
            </a:r>
          </a:p>
        </p:txBody>
      </p:sp>
      <p:pic>
        <p:nvPicPr>
          <p:cNvPr id="33801" name="Picture 9" descr="SEGREGATIO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r="38000"/>
          <a:stretch>
            <a:fillRect/>
          </a:stretch>
        </p:blipFill>
        <p:spPr>
          <a:xfrm>
            <a:off x="6248400" y="955675"/>
            <a:ext cx="2438400" cy="1674813"/>
          </a:xfrm>
          <a:noFill/>
        </p:spPr>
      </p:pic>
      <p:pic>
        <p:nvPicPr>
          <p:cNvPr id="33804" name="Picture 12" descr="School segregation protest.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contrast="6000"/>
          </a:blip>
          <a:srcRect/>
          <a:stretch>
            <a:fillRect/>
          </a:stretch>
        </p:blipFill>
        <p:spPr>
          <a:xfrm>
            <a:off x="4876800" y="2819400"/>
            <a:ext cx="3254375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6425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Morphine: A Southern Lady</a:t>
            </a:r>
            <a:r>
              <a:rPr lang="ja-JP" altLang="en-US" sz="4000" smtClean="0"/>
              <a:t>’</a:t>
            </a:r>
            <a:r>
              <a:rPr lang="en-US" altLang="ja-JP" sz="4000" smtClean="0"/>
              <a:t>s Drug</a:t>
            </a:r>
            <a:endParaRPr lang="en-US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90600"/>
            <a:ext cx="4037012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1930s Typical Morphine Addict: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White 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Middle-aged or older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Widowed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Homebound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Lives in the south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Property owner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Began using morphine for medical reasons (pain relief)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990600"/>
            <a:ext cx="4037013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In </a:t>
            </a:r>
            <a:r>
              <a:rPr lang="ja-JP" altLang="en-US" sz="1800" smtClean="0"/>
              <a:t>“</a:t>
            </a:r>
            <a:r>
              <a:rPr lang="en-US" altLang="ja-JP" sz="1800" smtClean="0"/>
              <a:t>To Kill a Mockingbird,</a:t>
            </a:r>
            <a:r>
              <a:rPr lang="ja-JP" altLang="en-US" sz="1800" smtClean="0"/>
              <a:t>”</a:t>
            </a:r>
            <a:r>
              <a:rPr lang="en-US" altLang="ja-JP" sz="1800" smtClean="0"/>
              <a:t> the Finch children will become acquainted with a morphine addict named Mrs. Dubose.  Although only a fictitious character, she personifies the American morphine addict of the late nineteenth and early twentieth centuries.</a:t>
            </a:r>
            <a:endParaRPr lang="en-US" sz="1800" smtClean="0"/>
          </a:p>
        </p:txBody>
      </p:sp>
      <p:pic>
        <p:nvPicPr>
          <p:cNvPr id="47108" name="Picture 6" descr="MrsDubose"/>
          <p:cNvPicPr>
            <a:picLocks noChangeAspect="1" noChangeArrowheads="1"/>
          </p:cNvPicPr>
          <p:nvPr/>
        </p:nvPicPr>
        <p:blipFill>
          <a:blip r:embed="rId3"/>
          <a:srcRect l="9056" t="17400" r="15472" b="12999"/>
          <a:stretch>
            <a:fillRect/>
          </a:stretch>
        </p:blipFill>
        <p:spPr bwMode="auto">
          <a:xfrm>
            <a:off x="5486400" y="3657600"/>
            <a:ext cx="2516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05155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Annie BTN" pitchFamily="66" charset="0"/>
              </a:rPr>
              <a:t>This PowerPoint was created by Mrs. Ward especially for the 4</a:t>
            </a:r>
            <a:r>
              <a:rPr lang="en-US" sz="4800" b="1" baseline="30000" smtClean="0">
                <a:latin typeface="Annie BTN" pitchFamily="66" charset="0"/>
              </a:rPr>
              <a:t>th</a:t>
            </a:r>
            <a:r>
              <a:rPr lang="en-US" sz="4800" b="1" smtClean="0">
                <a:latin typeface="Annie BTN" pitchFamily="66" charset="0"/>
              </a:rPr>
              <a:t> Hour English I students at Warner High School.</a:t>
            </a:r>
            <a:br>
              <a:rPr lang="en-US" sz="4800" b="1" smtClean="0">
                <a:latin typeface="Annie BTN" pitchFamily="66" charset="0"/>
              </a:rPr>
            </a:br>
            <a:r>
              <a:rPr lang="en-US" sz="4800" b="1" smtClean="0">
                <a:latin typeface="Annie BTN" pitchFamily="66" charset="0"/>
              </a:rPr>
              <a:t/>
            </a:r>
            <a:br>
              <a:rPr lang="en-US" sz="4800" b="1" smtClean="0">
                <a:latin typeface="Annie BTN" pitchFamily="66" charset="0"/>
              </a:rPr>
            </a:br>
            <a:r>
              <a:rPr lang="en-US" sz="4800" b="1" smtClean="0">
                <a:latin typeface="Annie BTN" pitchFamily="66" charset="0"/>
              </a:rPr>
              <a:t>I hope you enjoy the book!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This powerpoint was kindly donated to </a:t>
            </a:r>
            <a:r>
              <a:rPr lang="en-GB" sz="2400">
                <a:latin typeface="Arial" charset="0"/>
                <a:ea typeface="ＭＳ Ｐゴシック" charset="0"/>
                <a:cs typeface="Arial" charset="0"/>
                <a:hlinkClick r:id="rId3"/>
              </a:rPr>
              <a:t>www.worldofteaching.com</a:t>
            </a:r>
            <a:endParaRPr lang="en-GB" sz="24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4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4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4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4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400">
                <a:latin typeface="Arial" charset="0"/>
                <a:ea typeface="ＭＳ Ｐゴシック" charset="0"/>
                <a:cs typeface="Arial" charset="0"/>
                <a:hlinkClick r:id="rId3"/>
              </a:rPr>
              <a:t>http://www.worldofteaching.com</a:t>
            </a:r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4725987" cy="4497387"/>
          </a:xfrm>
        </p:spPr>
        <p:txBody>
          <a:bodyPr/>
          <a:lstStyle/>
          <a:p>
            <a:pPr eaLnBrk="1" hangingPunct="1"/>
            <a:r>
              <a:rPr lang="en-US" sz="2800" smtClean="0"/>
              <a:t>Racial Prejudice</a:t>
            </a:r>
          </a:p>
          <a:p>
            <a:pPr eaLnBrk="1" hangingPunct="1"/>
            <a:r>
              <a:rPr lang="en-US" sz="2800" smtClean="0"/>
              <a:t>Social Snobbery</a:t>
            </a:r>
          </a:p>
          <a:p>
            <a:pPr eaLnBrk="1" hangingPunct="1"/>
            <a:r>
              <a:rPr lang="en-US" sz="2800" smtClean="0"/>
              <a:t>Morality</a:t>
            </a:r>
          </a:p>
          <a:p>
            <a:pPr eaLnBrk="1" hangingPunct="1"/>
            <a:r>
              <a:rPr lang="en-US" sz="2800" smtClean="0"/>
              <a:t>Tolerance</a:t>
            </a:r>
          </a:p>
          <a:p>
            <a:pPr eaLnBrk="1" hangingPunct="1"/>
            <a:r>
              <a:rPr lang="en-US" sz="2800" smtClean="0"/>
              <a:t>Patience</a:t>
            </a:r>
          </a:p>
          <a:p>
            <a:pPr eaLnBrk="1" hangingPunct="1"/>
            <a:r>
              <a:rPr lang="en-US" sz="2800" smtClean="0"/>
              <a:t>Equality</a:t>
            </a:r>
          </a:p>
          <a:p>
            <a:pPr eaLnBrk="1" hangingPunct="1"/>
            <a:r>
              <a:rPr lang="en-US" sz="2800" smtClean="0"/>
              <a:t>The Need for Compassion</a:t>
            </a:r>
          </a:p>
          <a:p>
            <a:pPr eaLnBrk="1" hangingPunct="1"/>
            <a:r>
              <a:rPr lang="en-US" sz="2800" smtClean="0"/>
              <a:t>The Need for Conscience</a:t>
            </a:r>
          </a:p>
        </p:txBody>
      </p:sp>
      <p:pic>
        <p:nvPicPr>
          <p:cNvPr id="7180" name="Picture 12" descr="Mkgbrd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371600"/>
            <a:ext cx="327025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555750"/>
          </a:xfrm>
        </p:spPr>
        <p:txBody>
          <a:bodyPr/>
          <a:lstStyle/>
          <a:p>
            <a:pPr eaLnBrk="1" hangingPunct="1"/>
            <a:r>
              <a:rPr lang="en-US" smtClean="0"/>
              <a:t>Symbolism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133600"/>
            <a:ext cx="8307387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smtClean="0"/>
              <a:t>The Mockingbird:  Symbolizes Everything That is Good and Harmless in This World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mockingbird only sings to please others and therefore it is considered a sin to shoot a mockingbird.  They are considered harmless creatures who give joy with their song.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mockingbird image or symbol appears four times in the novel.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Two characters in the novel symbolize the mockingbird:  Tom Robinson &amp; Boo Radley.</a:t>
            </a:r>
          </a:p>
        </p:txBody>
      </p:sp>
      <p:pic>
        <p:nvPicPr>
          <p:cNvPr id="8197" name="Picture 5" descr="mockingbir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94475" y="304800"/>
            <a:ext cx="1347788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Jean Louis Finch – </a:t>
            </a:r>
            <a:r>
              <a:rPr lang="ja-JP" altLang="en-US" smtClean="0"/>
              <a:t>“</a:t>
            </a:r>
            <a:r>
              <a:rPr lang="en-US" altLang="ja-JP" smtClean="0"/>
              <a:t>Scout</a:t>
            </a:r>
            <a:r>
              <a:rPr lang="ja-JP" altLang="en-US" smtClean="0"/>
              <a:t>”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1600"/>
            <a:ext cx="4037012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The story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narrator</a:t>
            </a:r>
          </a:p>
          <a:p>
            <a:pPr eaLnBrk="1" hangingPunct="1"/>
            <a:r>
              <a:rPr lang="en-US" sz="2800" smtClean="0"/>
              <a:t>Although now an adult, Scout looks back at her childhood and tells of the momentous events and influential people of those years.</a:t>
            </a:r>
          </a:p>
          <a:p>
            <a:pPr eaLnBrk="1" hangingPunct="1"/>
            <a:r>
              <a:rPr lang="en-US" sz="2800" smtClean="0"/>
              <a:t>Scout is six when the story begins.</a:t>
            </a:r>
          </a:p>
          <a:p>
            <a:pPr eaLnBrk="1" hangingPunct="1"/>
            <a:r>
              <a:rPr lang="en-US" sz="2800" smtClean="0"/>
              <a:t>She is naturally curious about life.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13317" name="Picture 5" descr="badham21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3313" y="1598613"/>
            <a:ext cx="3500437" cy="449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Scout</a:t>
            </a:r>
            <a:r>
              <a:rPr lang="ja-JP" altLang="en-US" smtClean="0"/>
              <a:t>’</a:t>
            </a:r>
            <a:r>
              <a:rPr lang="en-US" altLang="ja-JP" smtClean="0"/>
              <a:t>s Character Traits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Tomboy</a:t>
            </a:r>
          </a:p>
          <a:p>
            <a:pPr eaLnBrk="1" hangingPunct="1"/>
            <a:r>
              <a:rPr lang="en-US" smtClean="0"/>
              <a:t>Impulsive</a:t>
            </a:r>
          </a:p>
          <a:p>
            <a:pPr eaLnBrk="1" hangingPunct="1"/>
            <a:r>
              <a:rPr lang="en-US" smtClean="0"/>
              <a:t>Emotional</a:t>
            </a:r>
          </a:p>
          <a:p>
            <a:pPr eaLnBrk="1" hangingPunct="1"/>
            <a:r>
              <a:rPr lang="en-US" smtClean="0"/>
              <a:t>Warm &amp; Friendly</a:t>
            </a:r>
          </a:p>
          <a:p>
            <a:pPr eaLnBrk="1" hangingPunct="1"/>
            <a:r>
              <a:rPr lang="en-US" smtClean="0"/>
              <a:t>Sensitive</a:t>
            </a:r>
          </a:p>
          <a:p>
            <a:pPr eaLnBrk="1" hangingPunct="1"/>
            <a:r>
              <a:rPr lang="en-US" smtClean="0"/>
              <a:t>Adorable</a:t>
            </a:r>
          </a:p>
          <a:p>
            <a:pPr eaLnBrk="1" hangingPunct="1"/>
            <a:r>
              <a:rPr lang="en-US" smtClean="0"/>
              <a:t>Gains in Maturity throughout the Novel</a:t>
            </a:r>
          </a:p>
        </p:txBody>
      </p:sp>
      <p:pic>
        <p:nvPicPr>
          <p:cNvPr id="14339" name="Picture 5" descr="4764scout"/>
          <p:cNvPicPr>
            <a:picLocks noChangeAspect="1" noChangeArrowheads="1"/>
          </p:cNvPicPr>
          <p:nvPr/>
        </p:nvPicPr>
        <p:blipFill>
          <a:blip r:embed="rId3"/>
          <a:srcRect l="5461" t="2217" r="4437" b="11316"/>
          <a:stretch>
            <a:fillRect/>
          </a:stretch>
        </p:blipFill>
        <p:spPr bwMode="auto">
          <a:xfrm>
            <a:off x="4876800" y="15240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Atticus Finch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Father of Scout and Jem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widower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 attorney by profession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Highly respected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Good citizen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Instills good values and morals 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his children.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His children call him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Atticus</a:t>
            </a:r>
            <a:r>
              <a:rPr lang="ja-JP" altLang="en-US" sz="2000" smtClean="0"/>
              <a:t>”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Honest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Typical southern gentleman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Brave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Courteous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Soft-spoken</a:t>
            </a:r>
          </a:p>
        </p:txBody>
      </p:sp>
      <p:pic>
        <p:nvPicPr>
          <p:cNvPr id="2" name="Picture 5" descr="060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17526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Jem Finch</a:t>
            </a:r>
          </a:p>
        </p:txBody>
      </p:sp>
      <p:pic>
        <p:nvPicPr>
          <p:cNvPr id="17415" name="Picture 7" descr="plot1.jpg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 l="2667" t="9525" r="44000" b="11905"/>
          <a:stretch>
            <a:fillRect/>
          </a:stretch>
        </p:blipFill>
        <p:spPr>
          <a:xfrm>
            <a:off x="5486400" y="1752600"/>
            <a:ext cx="2586038" cy="4267200"/>
          </a:xfr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4419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Scout</a:t>
            </a:r>
            <a:r>
              <a:rPr lang="ja-JP" altLang="en-US" sz="2400"/>
              <a:t>’</a:t>
            </a:r>
            <a:r>
              <a:rPr lang="en-US" altLang="ja-JP" sz="2400"/>
              <a:t>s older brother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Looks up to his father Atticus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Usually looks out for Scout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Typical older brother at times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Smart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Compassionate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/>
              <a:t>Matures as the story progresses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Calpurnia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598613"/>
            <a:ext cx="5334000" cy="4497387"/>
          </a:xfrm>
        </p:spPr>
        <p:txBody>
          <a:bodyPr/>
          <a:lstStyle/>
          <a:p>
            <a:pPr eaLnBrk="1" hangingPunct="1"/>
            <a:r>
              <a:rPr lang="en-US" smtClean="0"/>
              <a:t>The Finch</a:t>
            </a:r>
            <a:r>
              <a:rPr lang="ja-JP" altLang="en-US" smtClean="0"/>
              <a:t>’</a:t>
            </a:r>
            <a:r>
              <a:rPr lang="en-US" altLang="ja-JP" smtClean="0"/>
              <a:t>s black housekeeper</a:t>
            </a:r>
          </a:p>
          <a:p>
            <a:pPr eaLnBrk="1" hangingPunct="1"/>
            <a:r>
              <a:rPr lang="en-US" smtClean="0"/>
              <a:t>Has watched the children since their mother</a:t>
            </a:r>
            <a:r>
              <a:rPr lang="ja-JP" altLang="en-US" smtClean="0"/>
              <a:t>’</a:t>
            </a:r>
            <a:r>
              <a:rPr lang="en-US" altLang="ja-JP" smtClean="0"/>
              <a:t>s death</a:t>
            </a:r>
          </a:p>
          <a:p>
            <a:pPr eaLnBrk="1" hangingPunct="1"/>
            <a:r>
              <a:rPr lang="en-US" smtClean="0"/>
              <a:t>Has been a positive influence on the children.</a:t>
            </a:r>
          </a:p>
        </p:txBody>
      </p:sp>
      <p:pic>
        <p:nvPicPr>
          <p:cNvPr id="20483" name="Picture 5" descr="CalandScout"/>
          <p:cNvPicPr>
            <a:picLocks noChangeAspect="1" noChangeArrowheads="1"/>
          </p:cNvPicPr>
          <p:nvPr/>
        </p:nvPicPr>
        <p:blipFill>
          <a:blip r:embed="rId3"/>
          <a:srcRect l="47972"/>
          <a:stretch>
            <a:fillRect/>
          </a:stretch>
        </p:blipFill>
        <p:spPr bwMode="auto">
          <a:xfrm>
            <a:off x="838200" y="1219200"/>
            <a:ext cx="21463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1369</TotalTime>
  <Words>1286</Words>
  <Application>Microsoft Office PowerPoint</Application>
  <PresentationFormat>On-screen Show (4:3)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ＭＳ Ｐゴシック</vt:lpstr>
      <vt:lpstr>Wingdings</vt:lpstr>
      <vt:lpstr>Annie BTN</vt:lpstr>
      <vt:lpstr>Fading Grid</vt:lpstr>
      <vt:lpstr>To Kill a Mockingbird</vt:lpstr>
      <vt:lpstr>Setting</vt:lpstr>
      <vt:lpstr>Themes</vt:lpstr>
      <vt:lpstr>Symbolism</vt:lpstr>
      <vt:lpstr>Jean Louis Finch – “Scout”</vt:lpstr>
      <vt:lpstr>Scout’s Character Traits</vt:lpstr>
      <vt:lpstr>Atticus Finch</vt:lpstr>
      <vt:lpstr>Jem Finch</vt:lpstr>
      <vt:lpstr>Calpurnia</vt:lpstr>
      <vt:lpstr>Arthur “Boo” Radley</vt:lpstr>
      <vt:lpstr>Tom Robinson</vt:lpstr>
      <vt:lpstr>Dill</vt:lpstr>
      <vt:lpstr>Two Poor White Families: The Cunninghams                  The Ewells</vt:lpstr>
      <vt:lpstr>The Black Community</vt:lpstr>
      <vt:lpstr>Language</vt:lpstr>
      <vt:lpstr>Tone</vt:lpstr>
      <vt:lpstr>Harper Lee</vt:lpstr>
      <vt:lpstr>Life During the 1930s</vt:lpstr>
      <vt:lpstr>Life During the 1930s</vt:lpstr>
      <vt:lpstr>Life During the 1930s</vt:lpstr>
      <vt:lpstr>Legal Segregation in Alabama, 1923-1940</vt:lpstr>
      <vt:lpstr>Morphine: A Southern Lady’s Drug</vt:lpstr>
      <vt:lpstr>This PowerPoint was created by Mrs. Ward especially for the 4th Hour English I students at Warner High School.  I hope you enjoy the book!</vt:lpstr>
      <vt:lpstr>Slide 24</vt:lpstr>
    </vt:vector>
  </TitlesOfParts>
  <Company>Ward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Lisa Ward</dc:creator>
  <cp:lastModifiedBy>Windows User</cp:lastModifiedBy>
  <cp:revision>29</cp:revision>
  <dcterms:created xsi:type="dcterms:W3CDTF">2007-09-30T00:58:19Z</dcterms:created>
  <dcterms:modified xsi:type="dcterms:W3CDTF">2015-11-19T00:30:35Z</dcterms:modified>
</cp:coreProperties>
</file>